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60" r:id="rId5"/>
    <p:sldId id="259" r:id="rId6"/>
    <p:sldId id="262" r:id="rId7"/>
    <p:sldId id="263" r:id="rId8"/>
    <p:sldId id="264" r:id="rId9"/>
    <p:sldId id="304" r:id="rId10"/>
    <p:sldId id="305" r:id="rId11"/>
    <p:sldId id="265" r:id="rId12"/>
    <p:sldId id="266" r:id="rId13"/>
    <p:sldId id="267" r:id="rId14"/>
    <p:sldId id="268" r:id="rId15"/>
    <p:sldId id="269" r:id="rId16"/>
    <p:sldId id="270" r:id="rId17"/>
    <p:sldId id="261" r:id="rId18"/>
    <p:sldId id="271" r:id="rId19"/>
    <p:sldId id="272" r:id="rId20"/>
    <p:sldId id="273" r:id="rId21"/>
    <p:sldId id="274" r:id="rId22"/>
    <p:sldId id="275" r:id="rId23"/>
    <p:sldId id="276" r:id="rId24"/>
    <p:sldId id="278" r:id="rId25"/>
    <p:sldId id="277" r:id="rId26"/>
    <p:sldId id="280" r:id="rId27"/>
    <p:sldId id="284" r:id="rId28"/>
    <p:sldId id="287" r:id="rId29"/>
    <p:sldId id="289" r:id="rId30"/>
    <p:sldId id="303" r:id="rId31"/>
    <p:sldId id="292" r:id="rId32"/>
    <p:sldId id="293" r:id="rId33"/>
    <p:sldId id="302" r:id="rId34"/>
    <p:sldId id="296" r:id="rId35"/>
    <p:sldId id="297" r:id="rId36"/>
    <p:sldId id="298" r:id="rId37"/>
    <p:sldId id="299" r:id="rId38"/>
    <p:sldId id="300" r:id="rId39"/>
  </p:sldIdLst>
  <p:sldSz cx="12192000" cy="6858000"/>
  <p:notesSz cx="6858000" cy="9144000"/>
  <p:embeddedFontLst>
    <p:embeddedFont>
      <p:font typeface="맑은 고딕" panose="020B0503020000020004" pitchFamily="50" charset="-127"/>
      <p:regular r:id="rId41"/>
      <p:bold r:id="rId42"/>
    </p:embeddedFont>
    <p:embeddedFont>
      <p:font typeface="강원교육모두 Bold" panose="02020603020101020101" pitchFamily="18" charset="-127"/>
      <p:regular r:id="rId43"/>
    </p:embeddedFont>
    <p:embeddedFont>
      <p:font typeface="DOSIyagiBoldface" panose="020B0600000101010101" charset="-127"/>
      <p:regular r:id="rId44"/>
    </p:embeddedFont>
    <p:embeddedFont>
      <p:font typeface="스스로넷 설립체" panose="00000500000000000000" pitchFamily="2" charset="-127"/>
      <p:regular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EA27"/>
    <a:srgbClr val="7DFFFC"/>
    <a:srgbClr val="B640D9"/>
    <a:srgbClr val="21FF46"/>
    <a:srgbClr val="FF3737"/>
    <a:srgbClr val="000000"/>
    <a:srgbClr val="1500B2"/>
    <a:srgbClr val="797979"/>
    <a:srgbClr val="800080"/>
    <a:srgbClr val="0E38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AF606853-7671-496A-8E4F-DF71F8EC918B}" styleName="어두운 스타일 1 - 강조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어두운 스타일 1 - 강조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515" autoAdjust="0"/>
  </p:normalViewPr>
  <p:slideViewPr>
    <p:cSldViewPr snapToGrid="0">
      <p:cViewPr varScale="1">
        <p:scale>
          <a:sx n="110" d="100"/>
          <a:sy n="110" d="100"/>
        </p:scale>
        <p:origin x="6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7F612-4EF0-4223-9BBC-D623F48B82CB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6729A4-5BE0-4BC1-A55E-98138DAE89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953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1751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673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823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8635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9044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5785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3604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6496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0149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8327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591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0177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6690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201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30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693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117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124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870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336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321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7C44F1-9CBD-F4A4-FB5C-1B2C27494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A093CF-4065-3280-799E-AB06CFDAE0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8C0272-D1BC-0AEA-F763-9B81C445A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070A7-19AA-4B49-BD82-0D8EE8649697}" type="datetime1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96C459-C9F5-0C96-670B-8747371D3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03E0FD-5ABD-CE00-8CC8-FB480994A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646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BB324-5191-E3DB-7F23-DA5603BC9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EB9C4B-4EE0-FD43-0C9C-4E095F559A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AF5AC5-E5DD-7BAB-5DD5-1080735CE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5A356-05D9-4C5B-BCD4-F72FE81E5C21}" type="datetime1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1912AB-B03B-83E0-A0E9-0C9512E58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F28C0F-1D3A-4179-F34F-178103075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19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A18CCE0-1EF1-CD1F-D5AA-E0851A710C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9B9DDB-BCAF-0B9F-0342-124095EA31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793E6A-FB58-1C54-18F2-FDACC948D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1159A-8A6E-485C-AA11-01D35897E20A}" type="datetime1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210EB5-D8C9-EC25-982F-CD89FB970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833B73-0146-669B-2495-2CFA2B785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641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2402AA-F930-3DED-50E7-FDC28CFD5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470F4B-991A-CF94-6DF2-ACCF440E4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2877F9-B13A-8895-A423-941EB201D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6B532-2098-4871-95F7-92AE6FBD1C4D}" type="datetime1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09EE39-04C0-C639-1848-02E53AB27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A7E9F4-509D-7CD7-55FE-01A4DC8C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384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2E7673-C0CE-C9FC-280E-9BF697404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1781AF-7EB8-86D7-87DD-9FBE79678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CF5181-2F33-B632-F784-EE6AF5651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356B-CE00-442E-ABD6-EF5F5312FFC4}" type="datetime1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E7690B-5037-9AED-40BF-4B432147E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29C73E-BFD9-DB26-AD8E-209BF285A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106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45060-E319-9D7B-68F4-4879DD2E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4CDED9-D04C-C30D-D49A-5968BD4396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C38873-181C-65BC-82A3-B5297E487D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E80289-5699-DDFF-4FFB-840D12109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40A3E-0F3E-4E8F-A488-D943F40E494C}" type="datetime1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2267B1-B3E4-7D8E-6EE7-2F9D1C6E9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9CA233-6A67-DD9C-9550-42D937832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749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C504B9-37F8-93C6-377C-6B3ABD862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8905D1-AAAB-06C5-BE31-302535A8C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60EA73-55C4-4002-C398-06BED64F64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7748F17-F0F4-8456-46B0-DD3D8895EF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AEE0FCF-807F-F83C-99C8-7D0A5FC9EA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D71903-7AFB-CA52-CE5D-0A94E2C8B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22ACB-AA0C-4D7F-A921-40115F7587A5}" type="datetime1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89A7A67-8560-E1D5-2692-4947941CE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E404A3F-EE74-ED59-D68B-8471B7FB6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837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52756-4D55-46EA-9833-E95476481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CB9970C-AE26-CA5D-7B6D-6600EBFBE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3A615-180C-4B68-A680-A160821DBA5A}" type="datetime1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07AC3C7-116B-9900-D1D0-EAF2DDBC6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C1C2EA-8D9B-44B1-D62E-B2D8B0C95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814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D42B55-C259-E3F8-372B-B7862B11B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8C782-9DB2-4F9F-B2EE-A0147AF25E98}" type="datetime1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8B2118-50E7-59A7-93AD-792052632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B93C31-5B9A-BA57-85CD-BDEE71A65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6978" y="6356350"/>
            <a:ext cx="2743200" cy="365125"/>
          </a:xfrm>
        </p:spPr>
        <p:txBody>
          <a:bodyPr/>
          <a:lstStyle/>
          <a:p>
            <a:fld id="{9FB96C6B-37B8-49C0-980A-2E92C0E65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283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6CE3A6-9195-FECB-F99D-5B4E56F98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5EE966-4AB6-4E8A-643D-89306F52C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2B1CAC-6DA4-F51C-E9C4-8CF6F28AEA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A71A4A-C889-D8B1-8426-B0781BA30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A2115-093F-42EA-A33A-7891A4CC9821}" type="datetime1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327857-E597-2E01-3E3A-371070749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D03569-3619-7C69-9312-7EF9A8781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493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C7D5B0-738F-02D1-D6BB-5D8D8388F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1112AE-473F-7691-61B4-AF3E25B1A1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F8C628-4076-5D85-1EE1-718BD1CE8D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F1DC58-F94F-051C-BBD6-B65C62115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7DDA8-CE61-44D0-9EB8-F27374649A93}" type="datetime1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F1D838-2842-6B15-218E-20D4EC04F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377EB1-B6D9-4960-A7AA-24DFB5E04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544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B17B125-EB83-F15D-A9A8-2F992D07E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3094E8-30EC-2980-0FD4-A42A346B4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A79FC8-5EA5-7DEB-1D29-D8FEA31E8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9451D1-B1E8-49FB-B875-D66792D6DCAE}" type="datetime1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D779E6-FB35-A1B6-633F-773875A75A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157A53-42DB-6D64-99B7-4494F48985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B96C6B-37B8-49C0-980A-2E92C0E65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562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4.png"/><Relationship Id="rId9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D9C166-85C8-7A31-5909-E754921526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13E4AC22-285F-F7BB-55F4-B1C290BDF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631" y="376714"/>
            <a:ext cx="6213042" cy="57351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11985C2-7CB0-193C-4622-B6E1ABD540ED}"/>
              </a:ext>
            </a:extLst>
          </p:cNvPr>
          <p:cNvSpPr txBox="1"/>
          <p:nvPr/>
        </p:nvSpPr>
        <p:spPr>
          <a:xfrm>
            <a:off x="6003418" y="1219200"/>
            <a:ext cx="4405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EA27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C++</a:t>
            </a:r>
            <a:r>
              <a:rPr lang="ko-KR" altLang="en-US" sz="2400" dirty="0">
                <a:solidFill>
                  <a:srgbClr val="00EA27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콘솔 포트폴리오 기획서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C02BF1-B1F3-1EFB-BCD5-D75D031FC568}"/>
              </a:ext>
            </a:extLst>
          </p:cNvPr>
          <p:cNvSpPr txBox="1"/>
          <p:nvPr/>
        </p:nvSpPr>
        <p:spPr>
          <a:xfrm>
            <a:off x="7412180" y="4438072"/>
            <a:ext cx="223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1999: ANOMIE</a:t>
            </a:r>
            <a:endParaRPr lang="ko-KR" altLang="en-US" sz="2400" dirty="0">
              <a:solidFill>
                <a:srgbClr val="21FF46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F911E7-8DA6-79D7-53F0-822423CE3DB6}"/>
              </a:ext>
            </a:extLst>
          </p:cNvPr>
          <p:cNvSpPr txBox="1"/>
          <p:nvPr/>
        </p:nvSpPr>
        <p:spPr>
          <a:xfrm>
            <a:off x="7857725" y="5850220"/>
            <a:ext cx="1344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오가을</a:t>
            </a:r>
          </a:p>
        </p:txBody>
      </p:sp>
      <p:pic>
        <p:nvPicPr>
          <p:cNvPr id="17" name="그림 16" descr="텍스트, 스크린샷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41CA2DBE-4004-5EF4-9091-C507D388BA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5390"/>
          <a:stretch/>
        </p:blipFill>
        <p:spPr>
          <a:xfrm>
            <a:off x="1" y="0"/>
            <a:ext cx="39559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80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AC2DE9-1B7E-E958-7404-026B519B7D93}"/>
              </a:ext>
            </a:extLst>
          </p:cNvPr>
          <p:cNvSpPr/>
          <p:nvPr/>
        </p:nvSpPr>
        <p:spPr>
          <a:xfrm>
            <a:off x="-120073" y="-65273"/>
            <a:ext cx="12422909" cy="7010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47017"/>
            <a:ext cx="458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대통령의 권한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B792F57-B804-6F74-B502-1EF15A196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010724"/>
              </p:ext>
            </p:extLst>
          </p:nvPr>
        </p:nvGraphicFramePr>
        <p:xfrm>
          <a:off x="0" y="4816690"/>
          <a:ext cx="11785600" cy="2041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7600">
                  <a:extLst>
                    <a:ext uri="{9D8B030D-6E8A-4147-A177-3AD203B41FA5}">
                      <a16:colId xmlns:a16="http://schemas.microsoft.com/office/drawing/2014/main" val="1518734796"/>
                    </a:ext>
                  </a:extLst>
                </a:gridCol>
                <a:gridCol w="2567709">
                  <a:extLst>
                    <a:ext uri="{9D8B030D-6E8A-4147-A177-3AD203B41FA5}">
                      <a16:colId xmlns:a16="http://schemas.microsoft.com/office/drawing/2014/main" val="396625022"/>
                    </a:ext>
                  </a:extLst>
                </a:gridCol>
                <a:gridCol w="3163455">
                  <a:extLst>
                    <a:ext uri="{9D8B030D-6E8A-4147-A177-3AD203B41FA5}">
                      <a16:colId xmlns:a16="http://schemas.microsoft.com/office/drawing/2014/main" val="625149178"/>
                    </a:ext>
                  </a:extLst>
                </a:gridCol>
                <a:gridCol w="3315855">
                  <a:extLst>
                    <a:ext uri="{9D8B030D-6E8A-4147-A177-3AD203B41FA5}">
                      <a16:colId xmlns:a16="http://schemas.microsoft.com/office/drawing/2014/main" val="3401522382"/>
                    </a:ext>
                  </a:extLst>
                </a:gridCol>
                <a:gridCol w="1620981">
                  <a:extLst>
                    <a:ext uri="{9D8B030D-6E8A-4147-A177-3AD203B41FA5}">
                      <a16:colId xmlns:a16="http://schemas.microsoft.com/office/drawing/2014/main" val="2958745362"/>
                    </a:ext>
                  </a:extLst>
                </a:gridCol>
              </a:tblGrid>
              <a:tr h="4384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집단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제목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파워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비용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원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특이사항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432158"/>
                  </a:ext>
                </a:extLst>
              </a:tr>
              <a:tr h="444580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solidFill>
                          <a:srgbClr val="7DFFFC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solidFill>
                          <a:srgbClr val="7DFFFC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rgbClr val="7DFFFC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종교</a:t>
                      </a: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종교활동 금지</a:t>
                      </a:r>
                      <a:r>
                        <a:rPr lang="en-US" altLang="ko-KR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국민</a:t>
                      </a:r>
                      <a:r>
                        <a:rPr lang="en-US" altLang="ko-KR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rgbClr val="FF3737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랜덤값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(3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이상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6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이하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만큼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rgbClr val="B640D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</a:t>
                      </a:r>
                      <a:r>
                        <a:rPr lang="ko-KR" altLang="en-US" sz="1600" dirty="0">
                          <a:solidFill>
                            <a:srgbClr val="B640D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민심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, </a:t>
                      </a:r>
                      <a:r>
                        <a:rPr lang="en-US" altLang="ko-KR" sz="1600" dirty="0">
                          <a:solidFill>
                            <a:srgbClr val="7DFFFC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-</a:t>
                      </a:r>
                      <a:r>
                        <a:rPr lang="ko-KR" altLang="en-US" sz="1600" dirty="0">
                          <a:solidFill>
                            <a:srgbClr val="7DFFFC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종교권위</a:t>
                      </a:r>
                      <a:endParaRPr lang="en-US" altLang="ko-KR" sz="1600" dirty="0">
                        <a:solidFill>
                          <a:srgbClr val="7DFFFC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뉴스에 반영</a:t>
                      </a:r>
                    </a:p>
                  </a:txBody>
                  <a:tcPr>
                    <a:solidFill>
                      <a:srgbClr val="0E38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421122"/>
                  </a:ext>
                </a:extLst>
              </a:tr>
              <a:tr h="4445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종교활동 금지</a:t>
                      </a:r>
                      <a:r>
                        <a:rPr lang="en-US" altLang="ko-KR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군인</a:t>
                      </a:r>
                      <a:r>
                        <a:rPr lang="en-US" altLang="ko-KR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rgbClr val="FF3737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랜덤값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(3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이상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6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이하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만큼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rgbClr val="00EA2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</a:t>
                      </a:r>
                      <a:r>
                        <a:rPr lang="ko-KR" altLang="en-US" sz="1600" dirty="0">
                          <a:solidFill>
                            <a:srgbClr val="00EA2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군사력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, </a:t>
                      </a:r>
                      <a:r>
                        <a:rPr lang="en-US" altLang="ko-KR" sz="1600" dirty="0">
                          <a:solidFill>
                            <a:srgbClr val="7DFFFC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-</a:t>
                      </a:r>
                      <a:r>
                        <a:rPr lang="ko-KR" altLang="en-US" sz="1600" dirty="0">
                          <a:solidFill>
                            <a:srgbClr val="7DFFFC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종교권위</a:t>
                      </a:r>
                      <a:endParaRPr lang="en-US" altLang="ko-KR" sz="1600" dirty="0">
                        <a:solidFill>
                          <a:srgbClr val="7DFFFC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뉴스에 반영</a:t>
                      </a:r>
                    </a:p>
                  </a:txBody>
                  <a:tcPr>
                    <a:solidFill>
                      <a:srgbClr val="0E38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097346"/>
                  </a:ext>
                </a:extLst>
              </a:tr>
              <a:tr h="4445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rgbClr val="00B42B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종교활동 참여</a:t>
                      </a: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+2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이상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5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이하</a:t>
                      </a: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-10,000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이상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30,000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미만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랜덤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뉴스에 반영</a:t>
                      </a:r>
                    </a:p>
                  </a:txBody>
                  <a:tcPr>
                    <a:solidFill>
                      <a:srgbClr val="0E38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158163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EA52B6-E621-EDE2-8742-1A1E3449D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35F25-16AE-15E5-A3D0-86016FB61420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3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9" y="1642798"/>
            <a:ext cx="1518693" cy="27612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9" t="20311" r="14919" b="62977"/>
          <a:stretch/>
        </p:blipFill>
        <p:spPr>
          <a:xfrm>
            <a:off x="1973691" y="2524282"/>
            <a:ext cx="2745746" cy="1212273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9" t="40743" r="15359" b="42688"/>
          <a:stretch/>
        </p:blipFill>
        <p:spPr>
          <a:xfrm>
            <a:off x="5236673" y="2417209"/>
            <a:ext cx="2963012" cy="1306879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9" t="60164" r="15110" b="23696"/>
          <a:stretch/>
        </p:blipFill>
        <p:spPr>
          <a:xfrm>
            <a:off x="8716921" y="2435017"/>
            <a:ext cx="3068679" cy="1289071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14176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AC2DE9-1B7E-E958-7404-026B519B7D93}"/>
              </a:ext>
            </a:extLst>
          </p:cNvPr>
          <p:cNvSpPr/>
          <p:nvPr/>
        </p:nvSpPr>
        <p:spPr>
          <a:xfrm>
            <a:off x="-120073" y="-83126"/>
            <a:ext cx="12422909" cy="7010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4" y="247017"/>
            <a:ext cx="36770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건물 건설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8196572-E01F-C8E9-DC06-63946A99D646}"/>
              </a:ext>
            </a:extLst>
          </p:cNvPr>
          <p:cNvSpPr txBox="1"/>
          <p:nvPr/>
        </p:nvSpPr>
        <p:spPr>
          <a:xfrm>
            <a:off x="710488" y="2165430"/>
            <a:ext cx="3359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1999: ANOMIE </a:t>
            </a:r>
            <a:r>
              <a:rPr lang="ko-KR" altLang="en-US" sz="2000" dirty="0" err="1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인게임</a:t>
            </a:r>
            <a:r>
              <a:rPr lang="ko-KR" altLang="en-US" sz="20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 화면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59E302-5D49-B38B-4C5C-2D740FAA33EB}"/>
              </a:ext>
            </a:extLst>
          </p:cNvPr>
          <p:cNvSpPr txBox="1"/>
          <p:nvPr/>
        </p:nvSpPr>
        <p:spPr>
          <a:xfrm>
            <a:off x="5573787" y="5439160"/>
            <a:ext cx="6067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D44BFF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시민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00EA2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국방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7DFFFC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종교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와 관련된 건물을 건설 및 파괴할 수 있음</a:t>
            </a:r>
            <a:endParaRPr lang="en-US" altLang="ko-KR" sz="2000" dirty="0">
              <a:solidFill>
                <a:srgbClr val="FFFF00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E0AB053-42B7-B57D-0CD2-751A033449DE}"/>
              </a:ext>
            </a:extLst>
          </p:cNvPr>
          <p:cNvSpPr/>
          <p:nvPr/>
        </p:nvSpPr>
        <p:spPr>
          <a:xfrm>
            <a:off x="5342878" y="5546851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DEF2DC-E008-24AF-789E-349DC727F058}"/>
              </a:ext>
            </a:extLst>
          </p:cNvPr>
          <p:cNvSpPr txBox="1"/>
          <p:nvPr/>
        </p:nvSpPr>
        <p:spPr>
          <a:xfrm>
            <a:off x="5573787" y="5929316"/>
            <a:ext cx="6544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건물 건설 시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관련 집단의 파워가 상승하고 파괴 시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상승만큼 감소함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94C38C1-C811-478D-48B1-37B1E53C65C7}"/>
              </a:ext>
            </a:extLst>
          </p:cNvPr>
          <p:cNvSpPr/>
          <p:nvPr/>
        </p:nvSpPr>
        <p:spPr>
          <a:xfrm>
            <a:off x="5342878" y="6039095"/>
            <a:ext cx="202824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, 스크린샷, 다채로움, 사각형이(가) 표시된 사진&#10;&#10;자동 생성된 설명">
            <a:extLst>
              <a:ext uri="{FF2B5EF4-FFF2-40B4-BE49-F238E27FC236}">
                <a16:creationId xmlns:a16="http://schemas.microsoft.com/office/drawing/2014/main" id="{92224956-3DA0-CFE1-CA67-F48464747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175" y="1395513"/>
            <a:ext cx="2295129" cy="391947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EFF45F8-0F37-352A-B699-86F1D57E3FB7}"/>
              </a:ext>
            </a:extLst>
          </p:cNvPr>
          <p:cNvSpPr/>
          <p:nvPr/>
        </p:nvSpPr>
        <p:spPr>
          <a:xfrm>
            <a:off x="8079105" y="1860552"/>
            <a:ext cx="1648878" cy="29151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77784A9-24CD-D1DD-1628-28F70E07233F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5037861" y="3318122"/>
            <a:ext cx="3041244" cy="136148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스크린샷, 멀티미디어 소프트웨어, 그래픽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3097DA26-67D1-6EAF-8B9E-9F694F29C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74" y="2695927"/>
            <a:ext cx="4931057" cy="274322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304CC9-2734-64CF-8059-1D6F13A6DA9F}"/>
              </a:ext>
            </a:extLst>
          </p:cNvPr>
          <p:cNvSpPr/>
          <p:nvPr/>
        </p:nvSpPr>
        <p:spPr>
          <a:xfrm>
            <a:off x="3952728" y="3623973"/>
            <a:ext cx="1085133" cy="19228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F83742-62E7-F46D-3036-1546FCE0B73C}"/>
              </a:ext>
            </a:extLst>
          </p:cNvPr>
          <p:cNvSpPr txBox="1"/>
          <p:nvPr/>
        </p:nvSpPr>
        <p:spPr>
          <a:xfrm>
            <a:off x="5573787" y="6375493"/>
            <a:ext cx="5960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건물 파괴 시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건설 금액의 절반만 돌려받음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CB1DAE7-550F-306B-0B9E-FABE79587453}"/>
              </a:ext>
            </a:extLst>
          </p:cNvPr>
          <p:cNvSpPr/>
          <p:nvPr/>
        </p:nvSpPr>
        <p:spPr>
          <a:xfrm>
            <a:off x="5342878" y="6485272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1DD9612E-D35A-C34A-9284-C1AFA4AED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CFE611-4FCC-8AE7-B9F4-A5397B7CE422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3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160380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AC2DE9-1B7E-E958-7404-026B519B7D93}"/>
              </a:ext>
            </a:extLst>
          </p:cNvPr>
          <p:cNvSpPr/>
          <p:nvPr/>
        </p:nvSpPr>
        <p:spPr>
          <a:xfrm>
            <a:off x="-120073" y="-83126"/>
            <a:ext cx="12422909" cy="7010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47017"/>
            <a:ext cx="42694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건물 건설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B792F57-B804-6F74-B502-1EF15A196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410304"/>
              </p:ext>
            </p:extLst>
          </p:nvPr>
        </p:nvGraphicFramePr>
        <p:xfrm>
          <a:off x="184076" y="3741943"/>
          <a:ext cx="11814609" cy="2663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9274">
                  <a:extLst>
                    <a:ext uri="{9D8B030D-6E8A-4147-A177-3AD203B41FA5}">
                      <a16:colId xmlns:a16="http://schemas.microsoft.com/office/drawing/2014/main" val="1518734796"/>
                    </a:ext>
                  </a:extLst>
                </a:gridCol>
                <a:gridCol w="1381836">
                  <a:extLst>
                    <a:ext uri="{9D8B030D-6E8A-4147-A177-3AD203B41FA5}">
                      <a16:colId xmlns:a16="http://schemas.microsoft.com/office/drawing/2014/main" val="396625022"/>
                    </a:ext>
                  </a:extLst>
                </a:gridCol>
                <a:gridCol w="1029602">
                  <a:extLst>
                    <a:ext uri="{9D8B030D-6E8A-4147-A177-3AD203B41FA5}">
                      <a16:colId xmlns:a16="http://schemas.microsoft.com/office/drawing/2014/main" val="625149178"/>
                    </a:ext>
                  </a:extLst>
                </a:gridCol>
                <a:gridCol w="1372804">
                  <a:extLst>
                    <a:ext uri="{9D8B030D-6E8A-4147-A177-3AD203B41FA5}">
                      <a16:colId xmlns:a16="http://schemas.microsoft.com/office/drawing/2014/main" val="3401522382"/>
                    </a:ext>
                  </a:extLst>
                </a:gridCol>
                <a:gridCol w="7171093">
                  <a:extLst>
                    <a:ext uri="{9D8B030D-6E8A-4147-A177-3AD203B41FA5}">
                      <a16:colId xmlns:a16="http://schemas.microsoft.com/office/drawing/2014/main" val="2958745362"/>
                    </a:ext>
                  </a:extLst>
                </a:gridCol>
              </a:tblGrid>
              <a:tr h="4384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집단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건물명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파워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비용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원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특이사항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432158"/>
                  </a:ext>
                </a:extLst>
              </a:tr>
              <a:tr h="444580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solidFill>
                          <a:srgbClr val="D44BFF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solidFill>
                          <a:srgbClr val="D44BFF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solidFill>
                          <a:srgbClr val="D44BFF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rgbClr val="D44BFF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시민</a:t>
                      </a: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병원</a:t>
                      </a: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10,000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좀비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건물 개수에 따라 </a:t>
                      </a:r>
                      <a:r>
                        <a:rPr lang="ko-KR" altLang="en-US" sz="1600" dirty="0">
                          <a:solidFill>
                            <a:srgbClr val="FFFF00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뉴스반영</a:t>
                      </a:r>
                      <a:endParaRPr lang="en-US" altLang="ko-KR" sz="1600" dirty="0">
                        <a:solidFill>
                          <a:srgbClr val="FFFF00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좀비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병원 개수 *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0.001 * 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인구수만큼 </a:t>
                      </a:r>
                      <a:r>
                        <a:rPr lang="ko-KR" altLang="en-US" sz="1600" dirty="0">
                          <a:solidFill>
                            <a:srgbClr val="00EA2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추가 생존</a:t>
                      </a:r>
                    </a:p>
                  </a:txBody>
                  <a:tcPr>
                    <a:solidFill>
                      <a:srgbClr val="270B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478953"/>
                  </a:ext>
                </a:extLst>
              </a:tr>
              <a:tr h="4445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아파트</a:t>
                      </a: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70,000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좀비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건물 개수에 따라 </a:t>
                      </a:r>
                      <a:r>
                        <a:rPr lang="ko-KR" altLang="en-US" sz="1600" dirty="0">
                          <a:solidFill>
                            <a:srgbClr val="FFFF00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뉴스반영</a:t>
                      </a:r>
                      <a:endParaRPr lang="en-US" altLang="ko-KR" sz="1600" dirty="0">
                        <a:solidFill>
                          <a:srgbClr val="FFFF00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좀비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아파트 개수 *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0.002 * 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인구수만큼 </a:t>
                      </a:r>
                      <a:r>
                        <a:rPr lang="ko-KR" altLang="en-US" sz="1600" dirty="0">
                          <a:solidFill>
                            <a:srgbClr val="00EA2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추가 생존</a:t>
                      </a:r>
                      <a:endParaRPr lang="en-US" altLang="ko-KR" sz="1600" dirty="0">
                        <a:solidFill>
                          <a:srgbClr val="00EA27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좀비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총합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아파트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의 중심좌표와 </a:t>
                      </a:r>
                      <a:r>
                        <a:rPr lang="ko-KR" altLang="en-US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각 출입구와의 거리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 * 0.001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만큼 </a:t>
                      </a:r>
                      <a:r>
                        <a:rPr lang="ko-KR" altLang="en-US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추가 사망</a:t>
                      </a:r>
                    </a:p>
                  </a:txBody>
                  <a:tcPr>
                    <a:solidFill>
                      <a:srgbClr val="270B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095166"/>
                  </a:ext>
                </a:extLst>
              </a:tr>
              <a:tr h="4445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공원</a:t>
                      </a: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30,000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좀비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건물 개수에 따라 </a:t>
                      </a:r>
                      <a:r>
                        <a:rPr lang="ko-KR" altLang="en-US" sz="1600" dirty="0">
                          <a:solidFill>
                            <a:srgbClr val="FFFF00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뉴스반영</a:t>
                      </a:r>
                      <a:endParaRPr lang="en-US" altLang="ko-KR" sz="1600" dirty="0">
                        <a:solidFill>
                          <a:srgbClr val="FFFF00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좀비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공원 개수 *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0.003 * 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인구수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만큼 </a:t>
                      </a:r>
                      <a:r>
                        <a:rPr lang="ko-KR" altLang="en-US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추가 사망</a:t>
                      </a:r>
                    </a:p>
                  </a:txBody>
                  <a:tcPr>
                    <a:solidFill>
                      <a:srgbClr val="270B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356719"/>
                  </a:ext>
                </a:extLst>
              </a:tr>
            </a:tbl>
          </a:graphicData>
        </a:graphic>
      </p:graphicFrame>
      <p:pic>
        <p:nvPicPr>
          <p:cNvPr id="5" name="그림 4" descr="상징이(가) 표시된 사진&#10;&#10;자동 생성된 설명">
            <a:extLst>
              <a:ext uri="{FF2B5EF4-FFF2-40B4-BE49-F238E27FC236}">
                <a16:creationId xmlns:a16="http://schemas.microsoft.com/office/drawing/2014/main" id="{9A985A46-B547-6ACF-75F3-65D8AA519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819" y="1873668"/>
            <a:ext cx="742973" cy="742973"/>
          </a:xfrm>
          <a:prstGeom prst="rect">
            <a:avLst/>
          </a:prstGeom>
        </p:spPr>
      </p:pic>
      <p:pic>
        <p:nvPicPr>
          <p:cNvPr id="9" name="그림 8" descr="사각형, 직사각형, 스크린샷, 패턴이(가) 표시된 사진&#10;&#10;자동 생성된 설명">
            <a:extLst>
              <a:ext uri="{FF2B5EF4-FFF2-40B4-BE49-F238E27FC236}">
                <a16:creationId xmlns:a16="http://schemas.microsoft.com/office/drawing/2014/main" id="{023DE279-D9CD-517D-D539-F698B5114F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078" y="1602855"/>
            <a:ext cx="1000125" cy="1000125"/>
          </a:xfrm>
          <a:prstGeom prst="rect">
            <a:avLst/>
          </a:prstGeom>
        </p:spPr>
      </p:pic>
      <p:pic>
        <p:nvPicPr>
          <p:cNvPr id="12" name="그림 11" descr="다채로움, 패턴, 사각형, 픽셀이(가) 표시된 사진&#10;&#10;자동 생성된 설명">
            <a:extLst>
              <a:ext uri="{FF2B5EF4-FFF2-40B4-BE49-F238E27FC236}">
                <a16:creationId xmlns:a16="http://schemas.microsoft.com/office/drawing/2014/main" id="{1A17AF18-0C7A-7E63-3C9E-252D6D37A4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535" y="1383995"/>
            <a:ext cx="1282258" cy="12822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9BC21D-7A02-6FAB-523F-FD436B7AFAF1}"/>
              </a:ext>
            </a:extLst>
          </p:cNvPr>
          <p:cNvSpPr txBox="1"/>
          <p:nvPr/>
        </p:nvSpPr>
        <p:spPr>
          <a:xfrm>
            <a:off x="1283363" y="2694237"/>
            <a:ext cx="74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병원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8D006C-F079-DFF8-B186-FFE1DC9F84DB}"/>
              </a:ext>
            </a:extLst>
          </p:cNvPr>
          <p:cNvSpPr txBox="1"/>
          <p:nvPr/>
        </p:nvSpPr>
        <p:spPr>
          <a:xfrm>
            <a:off x="5320123" y="2731557"/>
            <a:ext cx="1000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아파트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E708EB-3838-E443-CEE0-40217FAFA008}"/>
              </a:ext>
            </a:extLst>
          </p:cNvPr>
          <p:cNvSpPr txBox="1"/>
          <p:nvPr/>
        </p:nvSpPr>
        <p:spPr>
          <a:xfrm>
            <a:off x="9924645" y="2708438"/>
            <a:ext cx="731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공원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BF0CE4-C80B-3181-F510-5DD4D862FE98}"/>
              </a:ext>
            </a:extLst>
          </p:cNvPr>
          <p:cNvSpPr txBox="1"/>
          <p:nvPr/>
        </p:nvSpPr>
        <p:spPr>
          <a:xfrm>
            <a:off x="8863387" y="3236750"/>
            <a:ext cx="318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ighlight>
                  <a:srgbClr val="800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highlight>
                  <a:srgbClr val="800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좀비</a:t>
            </a:r>
            <a:r>
              <a:rPr lang="en-US" altLang="ko-KR" dirty="0">
                <a:solidFill>
                  <a:schemeClr val="bg1"/>
                </a:solidFill>
                <a:highlight>
                  <a:srgbClr val="800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) = </a:t>
            </a:r>
            <a:r>
              <a:rPr lang="ko-KR" altLang="en-US" dirty="0">
                <a:solidFill>
                  <a:schemeClr val="bg1"/>
                </a:solidFill>
                <a:highlight>
                  <a:srgbClr val="800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좀비 발생 시 해당</a:t>
            </a: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E546B7BC-E7DA-8F07-B2D1-0EB84B00C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6978" y="6447517"/>
            <a:ext cx="2743200" cy="365125"/>
          </a:xfrm>
        </p:spPr>
        <p:txBody>
          <a:bodyPr/>
          <a:lstStyle/>
          <a:p>
            <a:fld id="{9FB96C6B-37B8-49C0-980A-2E92C0E65626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DEBB93-33BA-2BD1-8740-9693055205BD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3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636996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AC2DE9-1B7E-E958-7404-026B519B7D93}"/>
              </a:ext>
            </a:extLst>
          </p:cNvPr>
          <p:cNvSpPr/>
          <p:nvPr/>
        </p:nvSpPr>
        <p:spPr>
          <a:xfrm>
            <a:off x="-120073" y="-83126"/>
            <a:ext cx="12422909" cy="7010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47017"/>
            <a:ext cx="40042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건물 건설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B792F57-B804-6F74-B502-1EF15A196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171384"/>
              </p:ext>
            </p:extLst>
          </p:nvPr>
        </p:nvGraphicFramePr>
        <p:xfrm>
          <a:off x="184076" y="4189252"/>
          <a:ext cx="11814609" cy="2150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9274">
                  <a:extLst>
                    <a:ext uri="{9D8B030D-6E8A-4147-A177-3AD203B41FA5}">
                      <a16:colId xmlns:a16="http://schemas.microsoft.com/office/drawing/2014/main" val="1518734796"/>
                    </a:ext>
                  </a:extLst>
                </a:gridCol>
                <a:gridCol w="1381836">
                  <a:extLst>
                    <a:ext uri="{9D8B030D-6E8A-4147-A177-3AD203B41FA5}">
                      <a16:colId xmlns:a16="http://schemas.microsoft.com/office/drawing/2014/main" val="396625022"/>
                    </a:ext>
                  </a:extLst>
                </a:gridCol>
                <a:gridCol w="1029602">
                  <a:extLst>
                    <a:ext uri="{9D8B030D-6E8A-4147-A177-3AD203B41FA5}">
                      <a16:colId xmlns:a16="http://schemas.microsoft.com/office/drawing/2014/main" val="625149178"/>
                    </a:ext>
                  </a:extLst>
                </a:gridCol>
                <a:gridCol w="1372804">
                  <a:extLst>
                    <a:ext uri="{9D8B030D-6E8A-4147-A177-3AD203B41FA5}">
                      <a16:colId xmlns:a16="http://schemas.microsoft.com/office/drawing/2014/main" val="3401522382"/>
                    </a:ext>
                  </a:extLst>
                </a:gridCol>
                <a:gridCol w="7171093">
                  <a:extLst>
                    <a:ext uri="{9D8B030D-6E8A-4147-A177-3AD203B41FA5}">
                      <a16:colId xmlns:a16="http://schemas.microsoft.com/office/drawing/2014/main" val="2958745362"/>
                    </a:ext>
                  </a:extLst>
                </a:gridCol>
              </a:tblGrid>
              <a:tr h="4384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집단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건물명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파워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비용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원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특이사항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432158"/>
                  </a:ext>
                </a:extLst>
              </a:tr>
              <a:tr h="444580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solidFill>
                          <a:srgbClr val="00EA27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solidFill>
                          <a:srgbClr val="00EA27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rgbClr val="00EA2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국방</a:t>
                      </a: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부대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소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50,000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rgbClr val="79797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rgbClr val="79797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좀비</a:t>
                      </a:r>
                      <a:r>
                        <a:rPr lang="en-US" altLang="ko-KR" sz="1600" dirty="0">
                          <a:solidFill>
                            <a:srgbClr val="79797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건물 개수에 따라 </a:t>
                      </a:r>
                      <a:r>
                        <a:rPr lang="ko-KR" altLang="en-US" sz="1600" dirty="0">
                          <a:solidFill>
                            <a:srgbClr val="FFFF00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뉴스반영</a:t>
                      </a:r>
                      <a:endParaRPr lang="en-US" altLang="ko-KR" sz="1600" dirty="0">
                        <a:solidFill>
                          <a:srgbClr val="FFFF00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좀비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r>
                        <a:rPr lang="ko-KR" altLang="en-US" sz="1600" dirty="0"/>
                        <a:t>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부대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소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 +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부대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중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 * 2 +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부대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대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 * 5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를 </a:t>
                      </a:r>
                      <a:r>
                        <a:rPr lang="en-US" altLang="ko-KR" sz="1600" dirty="0" err="1">
                          <a:solidFill>
                            <a:srgbClr val="21FF46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ArmyGauge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라고 했을 때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 </a:t>
                      </a:r>
                      <a:r>
                        <a:rPr lang="en-US" altLang="ko-KR" sz="1600" dirty="0" err="1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ArmyGauge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 * 0.0007 *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인구수만큼 </a:t>
                      </a:r>
                      <a:r>
                        <a:rPr lang="ko-KR" altLang="en-US" sz="1600" dirty="0">
                          <a:solidFill>
                            <a:srgbClr val="00EA2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추가 생존</a:t>
                      </a:r>
                    </a:p>
                  </a:txBody>
                  <a:tcPr>
                    <a:solidFill>
                      <a:srgbClr val="042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478953"/>
                  </a:ext>
                </a:extLst>
              </a:tr>
              <a:tr h="4445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부대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중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120,000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좀비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건물 개수에 따라 </a:t>
                      </a:r>
                      <a:r>
                        <a:rPr lang="ko-KR" altLang="en-US" sz="1600" dirty="0">
                          <a:solidFill>
                            <a:srgbClr val="FFFF00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뉴스반영</a:t>
                      </a:r>
                      <a:endParaRPr lang="en-US" altLang="ko-KR" sz="1600" dirty="0">
                        <a:solidFill>
                          <a:srgbClr val="FFFF00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095166"/>
                  </a:ext>
                </a:extLst>
              </a:tr>
              <a:tr h="4445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부대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대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200,000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좀비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건물 개수에 따라 </a:t>
                      </a:r>
                      <a:r>
                        <a:rPr lang="ko-KR" altLang="en-US" sz="1600" dirty="0">
                          <a:solidFill>
                            <a:srgbClr val="FFFF00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뉴스반영</a:t>
                      </a:r>
                      <a:endParaRPr lang="en-US" altLang="ko-KR" sz="1600" dirty="0">
                        <a:solidFill>
                          <a:srgbClr val="FFFF00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356719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9A985A46-B547-6ACF-75F3-65D8AA519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2819" y="2104423"/>
            <a:ext cx="742973" cy="7429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3DE279-D9CD-517D-D539-F698B5114F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62717" y="1833610"/>
            <a:ext cx="1000125" cy="10001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A17AF18-0C7A-7E63-3C9E-252D6D37A4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75535" y="1614750"/>
            <a:ext cx="1282258" cy="12822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9BC21D-7A02-6FAB-523F-FD436B7AFAF1}"/>
              </a:ext>
            </a:extLst>
          </p:cNvPr>
          <p:cNvSpPr txBox="1"/>
          <p:nvPr/>
        </p:nvSpPr>
        <p:spPr>
          <a:xfrm>
            <a:off x="1035472" y="2925579"/>
            <a:ext cx="1000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부대</a:t>
            </a:r>
            <a:r>
              <a:rPr lang="en-US" altLang="ko-KR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소</a:t>
            </a:r>
            <a:r>
              <a:rPr lang="en-US" altLang="ko-KR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)</a:t>
            </a:r>
            <a:endParaRPr lang="ko-KR" altLang="en-US" dirty="0">
              <a:solidFill>
                <a:schemeClr val="bg1"/>
              </a:solidFill>
              <a:highlight>
                <a:srgbClr val="800080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8D006C-F079-DFF8-B186-FFE1DC9F84DB}"/>
              </a:ext>
            </a:extLst>
          </p:cNvPr>
          <p:cNvSpPr txBox="1"/>
          <p:nvPr/>
        </p:nvSpPr>
        <p:spPr>
          <a:xfrm>
            <a:off x="5240501" y="2944899"/>
            <a:ext cx="1000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부대</a:t>
            </a:r>
            <a:r>
              <a:rPr lang="en-US" altLang="ko-KR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중</a:t>
            </a:r>
            <a:r>
              <a:rPr lang="en-US" altLang="ko-KR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)</a:t>
            </a:r>
            <a:endParaRPr lang="ko-KR" altLang="en-US" dirty="0">
              <a:solidFill>
                <a:schemeClr val="bg1"/>
              </a:solidFill>
              <a:highlight>
                <a:srgbClr val="800080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E708EB-3838-E443-CEE0-40217FAFA008}"/>
              </a:ext>
            </a:extLst>
          </p:cNvPr>
          <p:cNvSpPr txBox="1"/>
          <p:nvPr/>
        </p:nvSpPr>
        <p:spPr>
          <a:xfrm>
            <a:off x="9638892" y="2944899"/>
            <a:ext cx="1155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부대</a:t>
            </a:r>
            <a:r>
              <a:rPr lang="en-US" altLang="ko-KR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대</a:t>
            </a:r>
            <a:r>
              <a:rPr lang="en-US" altLang="ko-KR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)</a:t>
            </a:r>
            <a:endParaRPr lang="ko-KR" altLang="en-US" dirty="0">
              <a:solidFill>
                <a:schemeClr val="bg1"/>
              </a:solidFill>
              <a:highlight>
                <a:srgbClr val="800080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BF0CE4-C80B-3181-F510-5DD4D862FE98}"/>
              </a:ext>
            </a:extLst>
          </p:cNvPr>
          <p:cNvSpPr txBox="1"/>
          <p:nvPr/>
        </p:nvSpPr>
        <p:spPr>
          <a:xfrm>
            <a:off x="8835677" y="3680345"/>
            <a:ext cx="318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ighlight>
                  <a:srgbClr val="800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highlight>
                  <a:srgbClr val="800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좀비</a:t>
            </a:r>
            <a:r>
              <a:rPr lang="en-US" altLang="ko-KR" dirty="0">
                <a:solidFill>
                  <a:schemeClr val="bg1"/>
                </a:solidFill>
                <a:highlight>
                  <a:srgbClr val="800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) = </a:t>
            </a:r>
            <a:r>
              <a:rPr lang="ko-KR" altLang="en-US" dirty="0">
                <a:solidFill>
                  <a:schemeClr val="bg1"/>
                </a:solidFill>
                <a:highlight>
                  <a:srgbClr val="800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좀비 발생 시 해당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4A56965-F90C-84A7-24EC-B5AE454B7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D18DD3-7E9E-A730-D7E8-935831DE8E38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3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2627910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AC2DE9-1B7E-E958-7404-026B519B7D93}"/>
              </a:ext>
            </a:extLst>
          </p:cNvPr>
          <p:cNvSpPr/>
          <p:nvPr/>
        </p:nvSpPr>
        <p:spPr>
          <a:xfrm>
            <a:off x="-120073" y="-83126"/>
            <a:ext cx="12422909" cy="7010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47017"/>
            <a:ext cx="37390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건물 건설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B792F57-B804-6F74-B502-1EF15A196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113563"/>
              </p:ext>
            </p:extLst>
          </p:nvPr>
        </p:nvGraphicFramePr>
        <p:xfrm>
          <a:off x="184076" y="4189252"/>
          <a:ext cx="11814609" cy="2084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9274">
                  <a:extLst>
                    <a:ext uri="{9D8B030D-6E8A-4147-A177-3AD203B41FA5}">
                      <a16:colId xmlns:a16="http://schemas.microsoft.com/office/drawing/2014/main" val="1518734796"/>
                    </a:ext>
                  </a:extLst>
                </a:gridCol>
                <a:gridCol w="1381836">
                  <a:extLst>
                    <a:ext uri="{9D8B030D-6E8A-4147-A177-3AD203B41FA5}">
                      <a16:colId xmlns:a16="http://schemas.microsoft.com/office/drawing/2014/main" val="396625022"/>
                    </a:ext>
                  </a:extLst>
                </a:gridCol>
                <a:gridCol w="1435614">
                  <a:extLst>
                    <a:ext uri="{9D8B030D-6E8A-4147-A177-3AD203B41FA5}">
                      <a16:colId xmlns:a16="http://schemas.microsoft.com/office/drawing/2014/main" val="625149178"/>
                    </a:ext>
                  </a:extLst>
                </a:gridCol>
                <a:gridCol w="1163782">
                  <a:extLst>
                    <a:ext uri="{9D8B030D-6E8A-4147-A177-3AD203B41FA5}">
                      <a16:colId xmlns:a16="http://schemas.microsoft.com/office/drawing/2014/main" val="3401522382"/>
                    </a:ext>
                  </a:extLst>
                </a:gridCol>
                <a:gridCol w="6974103">
                  <a:extLst>
                    <a:ext uri="{9D8B030D-6E8A-4147-A177-3AD203B41FA5}">
                      <a16:colId xmlns:a16="http://schemas.microsoft.com/office/drawing/2014/main" val="2958745362"/>
                    </a:ext>
                  </a:extLst>
                </a:gridCol>
              </a:tblGrid>
              <a:tr h="4384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집단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건물명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파워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비용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원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특이사항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432158"/>
                  </a:ext>
                </a:extLst>
              </a:tr>
              <a:tr h="444580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solidFill>
                          <a:srgbClr val="7DFFFC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solidFill>
                          <a:srgbClr val="7DFFFC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rgbClr val="7DFFFC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종교</a:t>
                      </a: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교회</a:t>
                      </a: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70,000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rgbClr val="79797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rgbClr val="79797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좀비</a:t>
                      </a:r>
                      <a:r>
                        <a:rPr lang="en-US" altLang="ko-KR" sz="1600" dirty="0">
                          <a:solidFill>
                            <a:srgbClr val="79797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건물 개수에 따라 </a:t>
                      </a:r>
                      <a:r>
                        <a:rPr lang="ko-KR" altLang="en-US" sz="1600" dirty="0">
                          <a:solidFill>
                            <a:srgbClr val="FFFF00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뉴스에 반영</a:t>
                      </a:r>
                      <a:endParaRPr lang="en-US" altLang="ko-KR" sz="1600" dirty="0">
                        <a:solidFill>
                          <a:srgbClr val="FFFF00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1600" dirty="0">
                          <a:solidFill>
                            <a:srgbClr val="79797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rgbClr val="79797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좀비</a:t>
                      </a:r>
                      <a:r>
                        <a:rPr lang="en-US" altLang="ko-KR" sz="1600" dirty="0">
                          <a:solidFill>
                            <a:srgbClr val="79797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종교 건물 개수 *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0.0001 *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인구수만큼 </a:t>
                      </a:r>
                      <a:r>
                        <a:rPr lang="ko-KR" altLang="en-US" sz="1600" dirty="0">
                          <a:solidFill>
                            <a:srgbClr val="21FF46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추가 생존</a:t>
                      </a:r>
                      <a:endParaRPr lang="en-US" altLang="ko-KR" sz="1600" dirty="0">
                        <a:solidFill>
                          <a:srgbClr val="21FF46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1600" dirty="0">
                          <a:solidFill>
                            <a:srgbClr val="79797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rgbClr val="79797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좀비</a:t>
                      </a:r>
                      <a:r>
                        <a:rPr lang="en-US" altLang="ko-KR" sz="1600" dirty="0">
                          <a:solidFill>
                            <a:srgbClr val="79797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최대 거리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(163)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-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아파트의 중심좌표와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종교 건물 중심좌표의 거리 * 인구수 *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0.0001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만큼 </a:t>
                      </a:r>
                      <a:r>
                        <a:rPr lang="ko-KR" altLang="en-US" sz="1600" dirty="0">
                          <a:solidFill>
                            <a:srgbClr val="21FF46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추가 생존</a:t>
                      </a:r>
                      <a:endParaRPr lang="en-US" altLang="ko-KR" sz="1600" dirty="0">
                        <a:solidFill>
                          <a:srgbClr val="21FF46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478953"/>
                  </a:ext>
                </a:extLst>
              </a:tr>
              <a:tr h="4445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성당</a:t>
                      </a: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70,000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>
                    <a:solidFill>
                      <a:srgbClr val="0E38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095166"/>
                  </a:ext>
                </a:extLst>
              </a:tr>
              <a:tr h="4445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사이비</a:t>
                      </a: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-10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rgbClr val="B640D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민심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-10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rgbClr val="7DFFFC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종교권위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-100,000</a:t>
                      </a:r>
                      <a:endParaRPr lang="ko-KR" altLang="en-US" sz="1600" dirty="0">
                        <a:solidFill>
                          <a:srgbClr val="FF3737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사이비 생성 시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rgbClr val="FFFF00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뉴스에 반영</a:t>
                      </a:r>
                      <a:endParaRPr lang="en-US" altLang="ko-KR" sz="1600" dirty="0">
                        <a:solidFill>
                          <a:srgbClr val="FFFF00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종교건물개수 * </a:t>
                      </a:r>
                      <a:r>
                        <a:rPr lang="en-US" altLang="ko-KR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2 /100</a:t>
                      </a:r>
                      <a:r>
                        <a:rPr lang="ko-KR" altLang="en-US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의 확률로 종교 건물 하나가 사이비가 됨</a:t>
                      </a:r>
                      <a:endParaRPr lang="en-US" altLang="ko-KR" sz="1600" dirty="0">
                        <a:solidFill>
                          <a:srgbClr val="FF3737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57996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9A985A46-B547-6ACF-75F3-65D8AA519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5762" y="1847271"/>
            <a:ext cx="1000125" cy="10001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3DE279-D9CD-517D-D539-F698B5114F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8311" y="1833610"/>
            <a:ext cx="1000125" cy="10001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9BC21D-7A02-6FAB-523F-FD436B7AFAF1}"/>
              </a:ext>
            </a:extLst>
          </p:cNvPr>
          <p:cNvSpPr txBox="1"/>
          <p:nvPr/>
        </p:nvSpPr>
        <p:spPr>
          <a:xfrm>
            <a:off x="2008673" y="2925579"/>
            <a:ext cx="74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교회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8D006C-F079-DFF8-B186-FFE1DC9F84DB}"/>
              </a:ext>
            </a:extLst>
          </p:cNvPr>
          <p:cNvSpPr txBox="1"/>
          <p:nvPr/>
        </p:nvSpPr>
        <p:spPr>
          <a:xfrm>
            <a:off x="5436886" y="2941703"/>
            <a:ext cx="742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성당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BF0CE4-C80B-3181-F510-5DD4D862FE98}"/>
              </a:ext>
            </a:extLst>
          </p:cNvPr>
          <p:cNvSpPr txBox="1"/>
          <p:nvPr/>
        </p:nvSpPr>
        <p:spPr>
          <a:xfrm>
            <a:off x="8835677" y="3680345"/>
            <a:ext cx="318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ighlight>
                  <a:srgbClr val="800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highlight>
                  <a:srgbClr val="800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좀비</a:t>
            </a:r>
            <a:r>
              <a:rPr lang="en-US" altLang="ko-KR" dirty="0">
                <a:solidFill>
                  <a:schemeClr val="bg1"/>
                </a:solidFill>
                <a:highlight>
                  <a:srgbClr val="800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) = </a:t>
            </a:r>
            <a:r>
              <a:rPr lang="ko-KR" altLang="en-US" dirty="0">
                <a:solidFill>
                  <a:schemeClr val="bg1"/>
                </a:solidFill>
                <a:highlight>
                  <a:srgbClr val="800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좀비 발생 시 해당</a:t>
            </a:r>
          </a:p>
        </p:txBody>
      </p:sp>
      <p:pic>
        <p:nvPicPr>
          <p:cNvPr id="8" name="그림 7" descr="그린, 상징, 픽셀이(가) 표시된 사진&#10;&#10;자동 생성된 설명">
            <a:extLst>
              <a:ext uri="{FF2B5EF4-FFF2-40B4-BE49-F238E27FC236}">
                <a16:creationId xmlns:a16="http://schemas.microsoft.com/office/drawing/2014/main" id="{E1820E80-0785-8776-2002-5724D11178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089" y="1805875"/>
            <a:ext cx="1047750" cy="1047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B3956A-97A7-75E1-6AA1-FE25EEEE2609}"/>
              </a:ext>
            </a:extLst>
          </p:cNvPr>
          <p:cNvSpPr txBox="1"/>
          <p:nvPr/>
        </p:nvSpPr>
        <p:spPr>
          <a:xfrm>
            <a:off x="9457100" y="2936945"/>
            <a:ext cx="97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사이비</a:t>
            </a:r>
            <a:endParaRPr lang="ko-KR" altLang="en-US" dirty="0">
              <a:solidFill>
                <a:schemeClr val="bg1"/>
              </a:solidFill>
              <a:highlight>
                <a:srgbClr val="800080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438D9199-824C-E9AA-82BF-9AFDE5A49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108698-9C89-83F9-4FE4-4134BAE654C7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3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2261931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AC2DE9-1B7E-E958-7404-026B519B7D93}"/>
              </a:ext>
            </a:extLst>
          </p:cNvPr>
          <p:cNvSpPr/>
          <p:nvPr/>
        </p:nvSpPr>
        <p:spPr>
          <a:xfrm>
            <a:off x="-120073" y="-83126"/>
            <a:ext cx="12422909" cy="7010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47017"/>
            <a:ext cx="54489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하루가 끝났을 때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B792F57-B804-6F74-B502-1EF15A196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840069"/>
              </p:ext>
            </p:extLst>
          </p:nvPr>
        </p:nvGraphicFramePr>
        <p:xfrm>
          <a:off x="652788" y="3006921"/>
          <a:ext cx="10615576" cy="1906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9430">
                  <a:extLst>
                    <a:ext uri="{9D8B030D-6E8A-4147-A177-3AD203B41FA5}">
                      <a16:colId xmlns:a16="http://schemas.microsoft.com/office/drawing/2014/main" val="3401522382"/>
                    </a:ext>
                  </a:extLst>
                </a:gridCol>
                <a:gridCol w="8876146">
                  <a:extLst>
                    <a:ext uri="{9D8B030D-6E8A-4147-A177-3AD203B41FA5}">
                      <a16:colId xmlns:a16="http://schemas.microsoft.com/office/drawing/2014/main" val="2958745362"/>
                    </a:ext>
                  </a:extLst>
                </a:gridCol>
              </a:tblGrid>
              <a:tr h="4384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파워 종류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특이사항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432158"/>
                  </a:ext>
                </a:extLst>
              </a:tr>
              <a:tr h="889160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solidFill>
                          <a:srgbClr val="B640D9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rgbClr val="B640D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민심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rgbClr val="B640D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민심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 </a:t>
                      </a:r>
                      <a:r>
                        <a:rPr lang="ko-KR" altLang="en-US" sz="1600" dirty="0">
                          <a:solidFill>
                            <a:srgbClr val="FFFF00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절반보다 높을 때 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인구수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*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0.1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*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민심률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 만큼 </a:t>
                      </a:r>
                      <a:r>
                        <a:rPr lang="ko-KR" altLang="en-US" sz="1600" dirty="0">
                          <a:solidFill>
                            <a:srgbClr val="00EA2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인구수 증가</a:t>
                      </a:r>
                      <a:endParaRPr lang="en-US" altLang="ko-KR" sz="1600" dirty="0">
                        <a:solidFill>
                          <a:srgbClr val="00EA27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latinLnBrk="1"/>
                      <a:r>
                        <a:rPr lang="ko-KR" altLang="en-US" sz="1600" dirty="0">
                          <a:solidFill>
                            <a:srgbClr val="B640D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민심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 </a:t>
                      </a:r>
                      <a:r>
                        <a:rPr lang="ko-KR" altLang="en-US" sz="1600" dirty="0">
                          <a:solidFill>
                            <a:srgbClr val="FFFF00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절반보다 낮을 때 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인구수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* 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0.1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*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민심률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 만큼 </a:t>
                      </a:r>
                      <a:r>
                        <a:rPr lang="ko-KR" altLang="en-US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인구수 감소</a:t>
                      </a:r>
                      <a:endParaRPr lang="en-US" altLang="ko-KR" sz="1600" dirty="0">
                        <a:solidFill>
                          <a:srgbClr val="FF3737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인구수 * </a:t>
                      </a:r>
                      <a:r>
                        <a:rPr lang="en-US" altLang="ko-KR" sz="1600" smtClean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0.05</a:t>
                      </a: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만큼 </a:t>
                      </a:r>
                      <a:r>
                        <a:rPr lang="ko-KR" altLang="en-US" sz="1600" dirty="0">
                          <a:solidFill>
                            <a:srgbClr val="B640D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세금 납부</a:t>
                      </a:r>
                      <a:endParaRPr lang="en-US" altLang="ko-KR" sz="1600" dirty="0">
                        <a:solidFill>
                          <a:srgbClr val="B640D9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478953"/>
                  </a:ext>
                </a:extLst>
              </a:tr>
              <a:tr h="444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rgbClr val="7DFFFC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종교권위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7DFFFC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종교권위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가 </a:t>
                      </a:r>
                      <a:r>
                        <a:rPr lang="en-US" altLang="ko-KR" sz="1600" dirty="0">
                          <a:solidFill>
                            <a:srgbClr val="FFFF00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50 </a:t>
                      </a:r>
                      <a:r>
                        <a:rPr lang="ko-KR" altLang="en-US" sz="1600" dirty="0">
                          <a:solidFill>
                            <a:srgbClr val="FFFF00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이상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일 때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인구수 * 종교권위 *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100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만큼 </a:t>
                      </a:r>
                      <a:r>
                        <a:rPr lang="ko-KR" altLang="en-US" sz="1600" dirty="0">
                          <a:solidFill>
                            <a:srgbClr val="7DFFFC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돈 증가</a:t>
                      </a:r>
                      <a:endParaRPr lang="en-US" altLang="ko-KR" sz="1600" dirty="0">
                        <a:solidFill>
                          <a:srgbClr val="7DFFFC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FFFF00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세금 납부 여부가 뉴스에 반영됨</a:t>
                      </a:r>
                      <a:endParaRPr lang="en-US" altLang="ko-KR" sz="1600" dirty="0">
                        <a:solidFill>
                          <a:srgbClr val="FFFF00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57996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B254E1A-23D0-12F4-5A75-AA7DA3D8C90A}"/>
              </a:ext>
            </a:extLst>
          </p:cNvPr>
          <p:cNvSpPr txBox="1"/>
          <p:nvPr/>
        </p:nvSpPr>
        <p:spPr>
          <a:xfrm>
            <a:off x="883697" y="2352639"/>
            <a:ext cx="6067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37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좀비 발생 시에는 해당되지 않음</a:t>
            </a:r>
            <a:endParaRPr lang="en-US" altLang="ko-KR" sz="2000" dirty="0">
              <a:solidFill>
                <a:srgbClr val="FF3737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540A40-8F05-3933-C44D-CED0AB1FFA71}"/>
              </a:ext>
            </a:extLst>
          </p:cNvPr>
          <p:cNvSpPr/>
          <p:nvPr/>
        </p:nvSpPr>
        <p:spPr>
          <a:xfrm>
            <a:off x="652788" y="2460330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5A9F4FE0-D215-3652-041C-4A41410D8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0D1EAA-62B9-70C1-E0CA-900A79F2DB66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3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3646804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AC2DE9-1B7E-E958-7404-026B519B7D93}"/>
              </a:ext>
            </a:extLst>
          </p:cNvPr>
          <p:cNvSpPr/>
          <p:nvPr/>
        </p:nvSpPr>
        <p:spPr>
          <a:xfrm>
            <a:off x="-120073" y="-83126"/>
            <a:ext cx="12422909" cy="7010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47017"/>
            <a:ext cx="29029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좀비 재난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B254E1A-23D0-12F4-5A75-AA7DA3D8C90A}"/>
              </a:ext>
            </a:extLst>
          </p:cNvPr>
          <p:cNvSpPr txBox="1"/>
          <p:nvPr/>
        </p:nvSpPr>
        <p:spPr>
          <a:xfrm>
            <a:off x="1047566" y="1996515"/>
            <a:ext cx="3255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10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일 주기로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100%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확률로 발생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540A40-8F05-3933-C44D-CED0AB1FFA71}"/>
              </a:ext>
            </a:extLst>
          </p:cNvPr>
          <p:cNvSpPr/>
          <p:nvPr/>
        </p:nvSpPr>
        <p:spPr>
          <a:xfrm>
            <a:off x="816657" y="2104206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D314DC55-736F-B145-1ABC-EFB826F248C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1469944"/>
            <a:ext cx="482835" cy="4544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8E187C-2A14-8D77-C516-3D4ABD32FC80}"/>
              </a:ext>
            </a:extLst>
          </p:cNvPr>
          <p:cNvSpPr txBox="1"/>
          <p:nvPr/>
        </p:nvSpPr>
        <p:spPr>
          <a:xfrm>
            <a:off x="695269" y="1427596"/>
            <a:ext cx="1945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좀비 발생일</a:t>
            </a:r>
            <a:endParaRPr lang="en-US" altLang="ko-KR" sz="2400" dirty="0">
              <a:solidFill>
                <a:schemeClr val="bg1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427737-45F7-004F-4BCA-1DEA675A14DE}"/>
              </a:ext>
            </a:extLst>
          </p:cNvPr>
          <p:cNvSpPr txBox="1"/>
          <p:nvPr/>
        </p:nvSpPr>
        <p:spPr>
          <a:xfrm>
            <a:off x="1047566" y="2503879"/>
            <a:ext cx="2978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1999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년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월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6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일 이후부터 발생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479156-0787-0EBC-1E1E-C25191174A3C}"/>
              </a:ext>
            </a:extLst>
          </p:cNvPr>
          <p:cNvSpPr/>
          <p:nvPr/>
        </p:nvSpPr>
        <p:spPr>
          <a:xfrm>
            <a:off x="806148" y="2611570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766F56-728E-F99F-841A-4789EB9756EE}"/>
              </a:ext>
            </a:extLst>
          </p:cNvPr>
          <p:cNvSpPr txBox="1"/>
          <p:nvPr/>
        </p:nvSpPr>
        <p:spPr>
          <a:xfrm>
            <a:off x="1047566" y="3011243"/>
            <a:ext cx="3552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10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일 주기 외의 날에는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10 / (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군사력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+ 1)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의 확률로 발생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4654B3-B408-7CFE-8AEF-DE3A20680797}"/>
              </a:ext>
            </a:extLst>
          </p:cNvPr>
          <p:cNvSpPr/>
          <p:nvPr/>
        </p:nvSpPr>
        <p:spPr>
          <a:xfrm>
            <a:off x="816657" y="3118934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850A10-6577-1589-0D99-0E57429041A2}"/>
              </a:ext>
            </a:extLst>
          </p:cNvPr>
          <p:cNvSpPr txBox="1"/>
          <p:nvPr/>
        </p:nvSpPr>
        <p:spPr>
          <a:xfrm>
            <a:off x="1047566" y="4995148"/>
            <a:ext cx="3552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디폴트 사망자 수는 인구수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* 0.3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명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BF8DCD-3FB8-FAEE-C204-37BC7EC738F9}"/>
              </a:ext>
            </a:extLst>
          </p:cNvPr>
          <p:cNvSpPr/>
          <p:nvPr/>
        </p:nvSpPr>
        <p:spPr>
          <a:xfrm>
            <a:off x="816657" y="5102839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5FCB7939-4163-9C99-B575-4D53C27C471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4468577"/>
            <a:ext cx="482835" cy="4544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3C50C9B-D5D0-529C-948A-ED05B4CDF4AB}"/>
              </a:ext>
            </a:extLst>
          </p:cNvPr>
          <p:cNvSpPr txBox="1"/>
          <p:nvPr/>
        </p:nvSpPr>
        <p:spPr>
          <a:xfrm>
            <a:off x="695269" y="4426229"/>
            <a:ext cx="1945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800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사망자 수</a:t>
            </a:r>
            <a:endParaRPr lang="en-US" altLang="ko-KR" sz="2400" dirty="0">
              <a:solidFill>
                <a:schemeClr val="bg1"/>
              </a:solidFill>
              <a:highlight>
                <a:srgbClr val="800000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8BF5DA-59BF-593E-6EF3-B04912649F8F}"/>
              </a:ext>
            </a:extLst>
          </p:cNvPr>
          <p:cNvSpPr txBox="1"/>
          <p:nvPr/>
        </p:nvSpPr>
        <p:spPr>
          <a:xfrm>
            <a:off x="1047566" y="5610203"/>
            <a:ext cx="3552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그 외 건물 건설에 의하여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추가 사망자와 추가 생존자가 결정됨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37EA882-01F4-4B5B-2511-65FC0A966297}"/>
              </a:ext>
            </a:extLst>
          </p:cNvPr>
          <p:cNvSpPr/>
          <p:nvPr/>
        </p:nvSpPr>
        <p:spPr>
          <a:xfrm>
            <a:off x="816657" y="5717894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E36259-A4E0-398E-0D9C-6BC42C8279FB}"/>
              </a:ext>
            </a:extLst>
          </p:cNvPr>
          <p:cNvSpPr txBox="1"/>
          <p:nvPr/>
        </p:nvSpPr>
        <p:spPr>
          <a:xfrm>
            <a:off x="6805780" y="1970107"/>
            <a:ext cx="4970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비통함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=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인구수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/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전체 사망자 수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356BDFD-980F-2859-969F-C74FA50D3EB2}"/>
              </a:ext>
            </a:extLst>
          </p:cNvPr>
          <p:cNvSpPr/>
          <p:nvPr/>
        </p:nvSpPr>
        <p:spPr>
          <a:xfrm>
            <a:off x="6574872" y="2077798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A0ECFD72-8C78-1110-7288-F57D240B01B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649" y="1515674"/>
            <a:ext cx="482835" cy="45443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F918046-C481-C9FD-0512-851E96BF4446}"/>
              </a:ext>
            </a:extLst>
          </p:cNvPr>
          <p:cNvSpPr txBox="1"/>
          <p:nvPr/>
        </p:nvSpPr>
        <p:spPr>
          <a:xfrm>
            <a:off x="6453484" y="1473326"/>
            <a:ext cx="1945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008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비통함</a:t>
            </a:r>
            <a:endParaRPr lang="en-US" altLang="ko-KR" sz="2400" dirty="0">
              <a:solidFill>
                <a:schemeClr val="bg1"/>
              </a:solidFill>
              <a:highlight>
                <a:srgbClr val="008080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94AF78-C6C4-5628-37BE-29F3ED0D83D4}"/>
              </a:ext>
            </a:extLst>
          </p:cNvPr>
          <p:cNvSpPr txBox="1"/>
          <p:nvPr/>
        </p:nvSpPr>
        <p:spPr>
          <a:xfrm>
            <a:off x="6805781" y="2370217"/>
            <a:ext cx="4970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비통함이 </a:t>
            </a:r>
            <a:r>
              <a:rPr lang="en-US" altLang="ko-KR" sz="2000" dirty="0" smtClean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10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미만일 때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파워에 영향을 주지 않음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6711EEB-F80C-89CE-99A8-BBD6D6DBC342}"/>
              </a:ext>
            </a:extLst>
          </p:cNvPr>
          <p:cNvSpPr/>
          <p:nvPr/>
        </p:nvSpPr>
        <p:spPr>
          <a:xfrm>
            <a:off x="6574872" y="2477908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09BAB5-6AE7-7E86-BC1C-7994D86CB4BD}"/>
              </a:ext>
            </a:extLst>
          </p:cNvPr>
          <p:cNvSpPr txBox="1"/>
          <p:nvPr/>
        </p:nvSpPr>
        <p:spPr>
          <a:xfrm>
            <a:off x="6805781" y="2824106"/>
            <a:ext cx="4970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비통함이 </a:t>
            </a:r>
            <a:r>
              <a:rPr lang="en-US" altLang="ko-KR" sz="2000" dirty="0" smtClean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10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이상일 때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비통함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*2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만큼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민심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군사력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종교권위가 감소됨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FC74828-2C15-0EA8-BA00-63A4BB909FFC}"/>
              </a:ext>
            </a:extLst>
          </p:cNvPr>
          <p:cNvSpPr/>
          <p:nvPr/>
        </p:nvSpPr>
        <p:spPr>
          <a:xfrm>
            <a:off x="6574872" y="2931797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54C6-D2BB-562E-7265-843F5749D94C}"/>
              </a:ext>
            </a:extLst>
          </p:cNvPr>
          <p:cNvSpPr txBox="1"/>
          <p:nvPr/>
        </p:nvSpPr>
        <p:spPr>
          <a:xfrm>
            <a:off x="6805780" y="4964905"/>
            <a:ext cx="5229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10 / (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종교 건물 개수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+ 1)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확률로 건물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개가 파괴됨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EF3C0CE-D55B-7118-988D-59A4068E9F5D}"/>
              </a:ext>
            </a:extLst>
          </p:cNvPr>
          <p:cNvSpPr/>
          <p:nvPr/>
        </p:nvSpPr>
        <p:spPr>
          <a:xfrm>
            <a:off x="6574872" y="5072596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림 31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B7939FD6-BF85-F6E1-E1BC-4B88E9819CB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649" y="4438334"/>
            <a:ext cx="482835" cy="45443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8C3B3A5-11EB-DB63-6B37-09DDFE5391BB}"/>
              </a:ext>
            </a:extLst>
          </p:cNvPr>
          <p:cNvSpPr txBox="1"/>
          <p:nvPr/>
        </p:nvSpPr>
        <p:spPr>
          <a:xfrm>
            <a:off x="6453484" y="4395986"/>
            <a:ext cx="1945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808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건물 파괴</a:t>
            </a:r>
            <a:endParaRPr lang="en-US" altLang="ko-KR" sz="2400" dirty="0">
              <a:solidFill>
                <a:schemeClr val="bg1"/>
              </a:solidFill>
              <a:highlight>
                <a:srgbClr val="808000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731641-BE77-E32E-D220-CA3C8DBE5E9B}"/>
              </a:ext>
            </a:extLst>
          </p:cNvPr>
          <p:cNvSpPr txBox="1"/>
          <p:nvPr/>
        </p:nvSpPr>
        <p:spPr>
          <a:xfrm>
            <a:off x="6805780" y="5472269"/>
            <a:ext cx="5229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건물이 파괴될 시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뉴스에 반영됨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0A463DF-61F0-00D5-87F6-DC67302CCDB1}"/>
              </a:ext>
            </a:extLst>
          </p:cNvPr>
          <p:cNvSpPr/>
          <p:nvPr/>
        </p:nvSpPr>
        <p:spPr>
          <a:xfrm>
            <a:off x="6574872" y="5579960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5FCFB8-8B71-53CB-2C00-2D5588F5D936}"/>
              </a:ext>
            </a:extLst>
          </p:cNvPr>
          <p:cNvSpPr txBox="1"/>
          <p:nvPr/>
        </p:nvSpPr>
        <p:spPr>
          <a:xfrm>
            <a:off x="6805780" y="3585771"/>
            <a:ext cx="4970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비통함은 뉴스에 반영됨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67396F3-F69F-B9D3-80D8-BF30D6519D8A}"/>
              </a:ext>
            </a:extLst>
          </p:cNvPr>
          <p:cNvSpPr/>
          <p:nvPr/>
        </p:nvSpPr>
        <p:spPr>
          <a:xfrm>
            <a:off x="6574871" y="3693462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슬라이드 번호 개체 틀 37">
            <a:extLst>
              <a:ext uri="{FF2B5EF4-FFF2-40B4-BE49-F238E27FC236}">
                <a16:creationId xmlns:a16="http://schemas.microsoft.com/office/drawing/2014/main" id="{6E3F3B69-F93F-D40D-0FFD-778E26BA8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B7A4B13-B8DD-BD53-0CB6-B1A26BE82DB7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3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3849672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AC2DE9-1B7E-E958-7404-026B519B7D93}"/>
              </a:ext>
            </a:extLst>
          </p:cNvPr>
          <p:cNvSpPr/>
          <p:nvPr/>
        </p:nvSpPr>
        <p:spPr>
          <a:xfrm>
            <a:off x="-120073" y="-83126"/>
            <a:ext cx="12422909" cy="7010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47017"/>
            <a:ext cx="3355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엔딩 조건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84DB335-9CE9-F418-001A-75DC5D88435E}"/>
              </a:ext>
            </a:extLst>
          </p:cNvPr>
          <p:cNvSpPr txBox="1"/>
          <p:nvPr/>
        </p:nvSpPr>
        <p:spPr>
          <a:xfrm>
            <a:off x="626052" y="4259479"/>
            <a:ext cx="7815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모든 엔딩은 조건 만족 횟수가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번 일 시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뉴스탭에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경고 뉴스가 표시됨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D53D216-C761-8D1D-FA37-F5CA38D3BBD6}"/>
              </a:ext>
            </a:extLst>
          </p:cNvPr>
          <p:cNvSpPr/>
          <p:nvPr/>
        </p:nvSpPr>
        <p:spPr>
          <a:xfrm>
            <a:off x="395143" y="4367170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62218F-983B-1C23-9276-461BF15BEA65}"/>
              </a:ext>
            </a:extLst>
          </p:cNvPr>
          <p:cNvSpPr txBox="1"/>
          <p:nvPr/>
        </p:nvSpPr>
        <p:spPr>
          <a:xfrm>
            <a:off x="626052" y="4766386"/>
            <a:ext cx="9182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모든 엔딩은 조건 만족 횟수가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2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번 일 시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조건에 맞는 엔딩이 진행됨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DA32654-564F-FC1C-E686-D7241F40B3DB}"/>
              </a:ext>
            </a:extLst>
          </p:cNvPr>
          <p:cNvSpPr/>
          <p:nvPr/>
        </p:nvSpPr>
        <p:spPr>
          <a:xfrm>
            <a:off x="395143" y="4874077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9D7C57F-B969-0AB9-C888-A4F81865DC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277496"/>
              </p:ext>
            </p:extLst>
          </p:nvPr>
        </p:nvGraphicFramePr>
        <p:xfrm>
          <a:off x="395142" y="1649124"/>
          <a:ext cx="11390457" cy="2383530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1867767">
                  <a:extLst>
                    <a:ext uri="{9D8B030D-6E8A-4147-A177-3AD203B41FA5}">
                      <a16:colId xmlns:a16="http://schemas.microsoft.com/office/drawing/2014/main" val="1036707426"/>
                    </a:ext>
                  </a:extLst>
                </a:gridCol>
                <a:gridCol w="7296727">
                  <a:extLst>
                    <a:ext uri="{9D8B030D-6E8A-4147-A177-3AD203B41FA5}">
                      <a16:colId xmlns:a16="http://schemas.microsoft.com/office/drawing/2014/main" val="2849970593"/>
                    </a:ext>
                  </a:extLst>
                </a:gridCol>
                <a:gridCol w="2225963">
                  <a:extLst>
                    <a:ext uri="{9D8B030D-6E8A-4147-A177-3AD203B41FA5}">
                      <a16:colId xmlns:a16="http://schemas.microsoft.com/office/drawing/2014/main" val="2215603394"/>
                    </a:ext>
                  </a:extLst>
                </a:gridCol>
              </a:tblGrid>
              <a:tr h="4767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엔딩명</a:t>
                      </a:r>
                      <a:endParaRPr lang="ko-KR" altLang="en-US" dirty="0"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엔딩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우선순위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469652"/>
                  </a:ext>
                </a:extLst>
              </a:tr>
              <a:tr h="4767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D44BFF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탄핵 엔딩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D44BFF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민심이 </a:t>
                      </a:r>
                      <a:r>
                        <a:rPr lang="en-US" altLang="ko-KR" dirty="0">
                          <a:solidFill>
                            <a:srgbClr val="D44BFF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10</a:t>
                      </a:r>
                      <a:r>
                        <a:rPr lang="ko-KR" altLang="en-US" dirty="0">
                          <a:solidFill>
                            <a:srgbClr val="D44BFF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이하로 떨어졌을 시</a:t>
                      </a:r>
                      <a:r>
                        <a:rPr lang="en-US" altLang="ko-KR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, </a:t>
                      </a:r>
                      <a:r>
                        <a:rPr lang="ko-KR" altLang="en-US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엔딩 조건 만족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1</a:t>
                      </a:r>
                      <a:endParaRPr lang="ko-KR" altLang="en-US" dirty="0"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389168"/>
                  </a:ext>
                </a:extLst>
              </a:tr>
              <a:tr h="4767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00EA2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쿠데타 엔딩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D44BFF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민심이 </a:t>
                      </a:r>
                      <a:r>
                        <a:rPr lang="en-US" altLang="ko-KR" dirty="0">
                          <a:solidFill>
                            <a:srgbClr val="D44BFF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20</a:t>
                      </a:r>
                      <a:r>
                        <a:rPr lang="ko-KR" altLang="en-US" dirty="0">
                          <a:solidFill>
                            <a:srgbClr val="D44BFF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이하</a:t>
                      </a:r>
                      <a:r>
                        <a:rPr lang="ko-KR" altLang="en-US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이고 </a:t>
                      </a:r>
                      <a:r>
                        <a:rPr lang="ko-KR" altLang="en-US" dirty="0">
                          <a:solidFill>
                            <a:srgbClr val="00EA2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군사력이 </a:t>
                      </a:r>
                      <a:r>
                        <a:rPr lang="en-US" altLang="ko-KR" dirty="0">
                          <a:solidFill>
                            <a:srgbClr val="00EA2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50</a:t>
                      </a:r>
                      <a:r>
                        <a:rPr lang="ko-KR" altLang="en-US" dirty="0">
                          <a:solidFill>
                            <a:srgbClr val="00EA2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이상</a:t>
                      </a:r>
                      <a:r>
                        <a:rPr lang="ko-KR" altLang="en-US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일 시</a:t>
                      </a:r>
                      <a:r>
                        <a:rPr lang="en-US" altLang="ko-KR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, </a:t>
                      </a:r>
                      <a:r>
                        <a:rPr lang="ko-KR" altLang="en-US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쿠데타 엔딩 조건 만족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2</a:t>
                      </a:r>
                      <a:endParaRPr lang="ko-KR" altLang="en-US" dirty="0"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726856"/>
                  </a:ext>
                </a:extLst>
              </a:tr>
              <a:tr h="4767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7DFFFC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종교 개입 엔딩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D44BFF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민심</a:t>
                      </a:r>
                      <a:r>
                        <a:rPr lang="ko-KR" altLang="en-US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과 </a:t>
                      </a:r>
                      <a:r>
                        <a:rPr lang="ko-KR" altLang="en-US" dirty="0">
                          <a:solidFill>
                            <a:srgbClr val="00EA2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군사력</a:t>
                      </a:r>
                      <a:r>
                        <a:rPr lang="ko-KR" altLang="en-US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 </a:t>
                      </a:r>
                      <a:r>
                        <a:rPr lang="ko-KR" altLang="en-US" dirty="0">
                          <a:solidFill>
                            <a:srgbClr val="7DFFFC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모두 </a:t>
                      </a:r>
                      <a:r>
                        <a:rPr lang="en-US" altLang="ko-KR" dirty="0">
                          <a:solidFill>
                            <a:srgbClr val="7DFFFC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20</a:t>
                      </a:r>
                      <a:r>
                        <a:rPr lang="ko-KR" altLang="en-US" dirty="0">
                          <a:solidFill>
                            <a:srgbClr val="7DFFFC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이하</a:t>
                      </a:r>
                      <a:r>
                        <a:rPr lang="ko-KR" altLang="en-US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일 시</a:t>
                      </a:r>
                      <a:r>
                        <a:rPr lang="en-US" altLang="ko-KR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, </a:t>
                      </a:r>
                      <a:r>
                        <a:rPr lang="ko-KR" altLang="en-US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종교 개입 엔딩 조건 만족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3</a:t>
                      </a:r>
                      <a:endParaRPr lang="ko-KR" altLang="en-US" dirty="0"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950821"/>
                  </a:ext>
                </a:extLst>
              </a:tr>
              <a:tr h="4767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FF0000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전멸 엔딩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FF0000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모든 파워가 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0</a:t>
                      </a:r>
                      <a:r>
                        <a:rPr lang="ko-KR" altLang="en-US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일 시</a:t>
                      </a:r>
                      <a:r>
                        <a:rPr lang="en-US" altLang="ko-KR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, </a:t>
                      </a:r>
                      <a:r>
                        <a:rPr lang="ko-KR" altLang="en-US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전멸 엔딩 만족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4</a:t>
                      </a:r>
                      <a:endParaRPr lang="ko-KR" altLang="en-US" dirty="0"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374977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0A684193-851C-2A6D-3989-CC28887C01EE}"/>
              </a:ext>
            </a:extLst>
          </p:cNvPr>
          <p:cNvSpPr txBox="1"/>
          <p:nvPr/>
        </p:nvSpPr>
        <p:spPr>
          <a:xfrm>
            <a:off x="626052" y="5256125"/>
            <a:ext cx="7954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엔딩 조건 만족 횟수가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번 일 시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엔딩 조건을 벗어나면 조건 </a:t>
            </a:r>
            <a:r>
              <a:rPr lang="ko-KR" altLang="en-US" sz="2000" dirty="0" err="1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카운팅이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0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으로 초기화 됨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BE068F2-7606-C739-A63E-303E2B559DCC}"/>
              </a:ext>
            </a:extLst>
          </p:cNvPr>
          <p:cNvSpPr/>
          <p:nvPr/>
        </p:nvSpPr>
        <p:spPr>
          <a:xfrm>
            <a:off x="395143" y="5363816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76C34A-562A-36E4-76BC-9111E0A01899}"/>
              </a:ext>
            </a:extLst>
          </p:cNvPr>
          <p:cNvSpPr txBox="1"/>
          <p:nvPr/>
        </p:nvSpPr>
        <p:spPr>
          <a:xfrm>
            <a:off x="626052" y="5736733"/>
            <a:ext cx="7954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여러 엔딩의 조건이 만족되어도 우선 순위에 따라 엔딩이 결정됨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94D4639-7947-FF9E-EF55-FA747C469B2B}"/>
              </a:ext>
            </a:extLst>
          </p:cNvPr>
          <p:cNvSpPr/>
          <p:nvPr/>
        </p:nvSpPr>
        <p:spPr>
          <a:xfrm>
            <a:off x="395143" y="5844424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5B18E8-2CDA-B846-DDB5-8B3D0D6DC082}"/>
              </a:ext>
            </a:extLst>
          </p:cNvPr>
          <p:cNvSpPr txBox="1"/>
          <p:nvPr/>
        </p:nvSpPr>
        <p:spPr>
          <a:xfrm>
            <a:off x="626052" y="6184432"/>
            <a:ext cx="8627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좀비 데이에는 전멸 </a:t>
            </a:r>
            <a:r>
              <a:rPr lang="ko-KR" altLang="en-US" sz="200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엔딩만 </a:t>
            </a:r>
            <a:r>
              <a:rPr lang="ko-KR" altLang="en-US" sz="2000" dirty="0" err="1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카운팅하며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전멸 엔딩은 조건 만족 횟수가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번이어도 엔딩이 진행됨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F90D07A-B041-3A02-2F43-8C815EB08ED2}"/>
              </a:ext>
            </a:extLst>
          </p:cNvPr>
          <p:cNvSpPr/>
          <p:nvPr/>
        </p:nvSpPr>
        <p:spPr>
          <a:xfrm>
            <a:off x="395143" y="6292123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C8440736-F2ED-9150-4744-62B8EA08A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2F7965-FB1C-BADB-0323-13F25517908E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3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3227653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47017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DA42B8-2E9E-2F0F-AE3C-0828BD0A8340}"/>
              </a:ext>
            </a:extLst>
          </p:cNvPr>
          <p:cNvSpPr/>
          <p:nvPr/>
        </p:nvSpPr>
        <p:spPr>
          <a:xfrm>
            <a:off x="2210611" y="1360467"/>
            <a:ext cx="466168" cy="46616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C5DB8E2-124A-0496-5466-C6F8041F853F}"/>
              </a:ext>
            </a:extLst>
          </p:cNvPr>
          <p:cNvCxnSpPr>
            <a:cxnSpLocks/>
          </p:cNvCxnSpPr>
          <p:nvPr/>
        </p:nvCxnSpPr>
        <p:spPr>
          <a:xfrm>
            <a:off x="2443697" y="1760920"/>
            <a:ext cx="0" cy="34391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808F2EC-3D5C-2A42-274D-404DFDF38154}"/>
              </a:ext>
            </a:extLst>
          </p:cNvPr>
          <p:cNvSpPr txBox="1"/>
          <p:nvPr/>
        </p:nvSpPr>
        <p:spPr>
          <a:xfrm>
            <a:off x="924114" y="1453143"/>
            <a:ext cx="1332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7ECE795-5E0E-CCAA-F41F-03B4B9909302}"/>
              </a:ext>
            </a:extLst>
          </p:cNvPr>
          <p:cNvSpPr/>
          <p:nvPr/>
        </p:nvSpPr>
        <p:spPr>
          <a:xfrm>
            <a:off x="1777224" y="3002296"/>
            <a:ext cx="1332942" cy="46616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EA84FA-D692-3B4D-C11D-03E379BDD4F9}"/>
              </a:ext>
            </a:extLst>
          </p:cNvPr>
          <p:cNvSpPr txBox="1"/>
          <p:nvPr/>
        </p:nvSpPr>
        <p:spPr>
          <a:xfrm>
            <a:off x="1967781" y="3088987"/>
            <a:ext cx="1215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 화면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73565F-C688-FDAE-03D0-AABA74790FD6}"/>
              </a:ext>
            </a:extLst>
          </p:cNvPr>
          <p:cNvSpPr txBox="1"/>
          <p:nvPr/>
        </p:nvSpPr>
        <p:spPr>
          <a:xfrm>
            <a:off x="1967781" y="3921407"/>
            <a:ext cx="1215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화면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3AD91C-34C9-BEAF-8010-3CBDD4486A65}"/>
              </a:ext>
            </a:extLst>
          </p:cNvPr>
          <p:cNvSpPr txBox="1"/>
          <p:nvPr/>
        </p:nvSpPr>
        <p:spPr>
          <a:xfrm>
            <a:off x="3718055" y="3946585"/>
            <a:ext cx="1215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튜토리얼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DBE8E23-528E-507B-14E6-48811C53BB18}"/>
              </a:ext>
            </a:extLst>
          </p:cNvPr>
          <p:cNvCxnSpPr>
            <a:cxnSpLocks/>
          </p:cNvCxnSpPr>
          <p:nvPr/>
        </p:nvCxnSpPr>
        <p:spPr>
          <a:xfrm>
            <a:off x="2423190" y="3468460"/>
            <a:ext cx="0" cy="34391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CA2C680-D10A-94F1-6EDB-098115BDD095}"/>
              </a:ext>
            </a:extLst>
          </p:cNvPr>
          <p:cNvSpPr/>
          <p:nvPr/>
        </p:nvSpPr>
        <p:spPr>
          <a:xfrm>
            <a:off x="1777224" y="3842214"/>
            <a:ext cx="1332942" cy="46616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190936D-8747-06A1-BCDF-6E6F5EB5D948}"/>
              </a:ext>
            </a:extLst>
          </p:cNvPr>
          <p:cNvCxnSpPr>
            <a:cxnSpLocks/>
          </p:cNvCxnSpPr>
          <p:nvPr/>
        </p:nvCxnSpPr>
        <p:spPr>
          <a:xfrm>
            <a:off x="2419218" y="4341457"/>
            <a:ext cx="0" cy="34391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C36D8F4-FCC4-D7B5-6C3D-E49652066FE8}"/>
              </a:ext>
            </a:extLst>
          </p:cNvPr>
          <p:cNvSpPr/>
          <p:nvPr/>
        </p:nvSpPr>
        <p:spPr>
          <a:xfrm rot="2700000">
            <a:off x="2295722" y="4768317"/>
            <a:ext cx="246993" cy="24699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43FEA7-DE50-6011-B73A-E6A038DF62D3}"/>
              </a:ext>
            </a:extLst>
          </p:cNvPr>
          <p:cNvSpPr txBox="1"/>
          <p:nvPr/>
        </p:nvSpPr>
        <p:spPr>
          <a:xfrm>
            <a:off x="1669632" y="4768506"/>
            <a:ext cx="572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분기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D09BFC6-647E-692B-5286-E02919D18A92}"/>
              </a:ext>
            </a:extLst>
          </p:cNvPr>
          <p:cNvCxnSpPr>
            <a:cxnSpLocks/>
          </p:cNvCxnSpPr>
          <p:nvPr/>
        </p:nvCxnSpPr>
        <p:spPr>
          <a:xfrm>
            <a:off x="2593869" y="4891813"/>
            <a:ext cx="146360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DC858A9-5339-409A-5D27-F142D5D172C9}"/>
              </a:ext>
            </a:extLst>
          </p:cNvPr>
          <p:cNvCxnSpPr>
            <a:cxnSpLocks/>
          </p:cNvCxnSpPr>
          <p:nvPr/>
        </p:nvCxnSpPr>
        <p:spPr>
          <a:xfrm>
            <a:off x="2419218" y="5076283"/>
            <a:ext cx="0" cy="32244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DD71AE7-42A3-F940-CF20-B487BE5F479B}"/>
              </a:ext>
            </a:extLst>
          </p:cNvPr>
          <p:cNvCxnSpPr>
            <a:cxnSpLocks/>
          </p:cNvCxnSpPr>
          <p:nvPr/>
        </p:nvCxnSpPr>
        <p:spPr>
          <a:xfrm flipV="1">
            <a:off x="4140922" y="4341457"/>
            <a:ext cx="0" cy="53256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66F6CB3-48A6-F0E2-CF7D-31B5C67008F8}"/>
              </a:ext>
            </a:extLst>
          </p:cNvPr>
          <p:cNvCxnSpPr>
            <a:cxnSpLocks/>
          </p:cNvCxnSpPr>
          <p:nvPr/>
        </p:nvCxnSpPr>
        <p:spPr>
          <a:xfrm>
            <a:off x="4799244" y="4874016"/>
            <a:ext cx="0" cy="52471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77886CA3-D67E-8D15-EBA1-DC3282C70804}"/>
              </a:ext>
            </a:extLst>
          </p:cNvPr>
          <p:cNvCxnSpPr>
            <a:cxnSpLocks/>
          </p:cNvCxnSpPr>
          <p:nvPr/>
        </p:nvCxnSpPr>
        <p:spPr>
          <a:xfrm>
            <a:off x="4057475" y="4891813"/>
            <a:ext cx="7499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A0121BD-7046-D1D3-7E52-9409346F82F0}"/>
              </a:ext>
            </a:extLst>
          </p:cNvPr>
          <p:cNvSpPr/>
          <p:nvPr/>
        </p:nvSpPr>
        <p:spPr>
          <a:xfrm>
            <a:off x="3474451" y="3857497"/>
            <a:ext cx="1332942" cy="46616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67B3083-6F0B-AE8B-CDED-FEAD02D8DE33}"/>
              </a:ext>
            </a:extLst>
          </p:cNvPr>
          <p:cNvCxnSpPr>
            <a:cxnSpLocks/>
          </p:cNvCxnSpPr>
          <p:nvPr/>
        </p:nvCxnSpPr>
        <p:spPr>
          <a:xfrm flipH="1">
            <a:off x="3110166" y="4075295"/>
            <a:ext cx="364285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67354D9-B0FE-A87B-41AA-00F4E502F7C6}"/>
              </a:ext>
            </a:extLst>
          </p:cNvPr>
          <p:cNvSpPr txBox="1"/>
          <p:nvPr/>
        </p:nvSpPr>
        <p:spPr>
          <a:xfrm>
            <a:off x="1967783" y="5503652"/>
            <a:ext cx="1215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화면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B1FC225F-7AF7-6FC5-071A-67157D189516}"/>
              </a:ext>
            </a:extLst>
          </p:cNvPr>
          <p:cNvSpPr/>
          <p:nvPr/>
        </p:nvSpPr>
        <p:spPr>
          <a:xfrm>
            <a:off x="1777226" y="5424459"/>
            <a:ext cx="1332942" cy="46616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1F11449-8F01-EA6B-EAD4-8C7351EC8745}"/>
              </a:ext>
            </a:extLst>
          </p:cNvPr>
          <p:cNvSpPr txBox="1"/>
          <p:nvPr/>
        </p:nvSpPr>
        <p:spPr>
          <a:xfrm>
            <a:off x="4280689" y="5477925"/>
            <a:ext cx="1215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종료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6CB12D0C-A296-7C04-42AC-EF76E1A7FDF5}"/>
              </a:ext>
            </a:extLst>
          </p:cNvPr>
          <p:cNvSpPr/>
          <p:nvPr/>
        </p:nvSpPr>
        <p:spPr>
          <a:xfrm>
            <a:off x="4090132" y="5398732"/>
            <a:ext cx="1332942" cy="46616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AD86500-6ED1-8441-B8C4-40EB4DFCBE48}"/>
              </a:ext>
            </a:extLst>
          </p:cNvPr>
          <p:cNvCxnSpPr>
            <a:cxnSpLocks/>
          </p:cNvCxnSpPr>
          <p:nvPr/>
        </p:nvCxnSpPr>
        <p:spPr>
          <a:xfrm>
            <a:off x="2419218" y="5889308"/>
            <a:ext cx="0" cy="32244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0E672BF-40E0-2086-C147-2B15810835BC}"/>
              </a:ext>
            </a:extLst>
          </p:cNvPr>
          <p:cNvSpPr txBox="1"/>
          <p:nvPr/>
        </p:nvSpPr>
        <p:spPr>
          <a:xfrm>
            <a:off x="1967783" y="6316677"/>
            <a:ext cx="1215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엔딩 화면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92B2322A-5FFB-4A61-5917-581262AAAAC4}"/>
              </a:ext>
            </a:extLst>
          </p:cNvPr>
          <p:cNvSpPr/>
          <p:nvPr/>
        </p:nvSpPr>
        <p:spPr>
          <a:xfrm>
            <a:off x="1777226" y="6237484"/>
            <a:ext cx="1332942" cy="46616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EBAFF9A7-F91F-27B8-8FC5-2C49A480D355}"/>
              </a:ext>
            </a:extLst>
          </p:cNvPr>
          <p:cNvSpPr/>
          <p:nvPr/>
        </p:nvSpPr>
        <p:spPr>
          <a:xfrm>
            <a:off x="1777224" y="2146255"/>
            <a:ext cx="1332942" cy="46616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DDDB5B4-521F-8EDC-5335-AA08DA2B57C0}"/>
              </a:ext>
            </a:extLst>
          </p:cNvPr>
          <p:cNvSpPr txBox="1"/>
          <p:nvPr/>
        </p:nvSpPr>
        <p:spPr>
          <a:xfrm>
            <a:off x="1894387" y="2232946"/>
            <a:ext cx="1215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프리뷰 화면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979E247E-B37F-671D-D03C-C4A3DA99E9C0}"/>
              </a:ext>
            </a:extLst>
          </p:cNvPr>
          <p:cNvCxnSpPr>
            <a:cxnSpLocks/>
          </p:cNvCxnSpPr>
          <p:nvPr/>
        </p:nvCxnSpPr>
        <p:spPr>
          <a:xfrm>
            <a:off x="2443697" y="2612419"/>
            <a:ext cx="0" cy="34391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D698A8D-BB86-C38B-0340-DFFA532635C7}"/>
              </a:ext>
            </a:extLst>
          </p:cNvPr>
          <p:cNvCxnSpPr>
            <a:cxnSpLocks/>
          </p:cNvCxnSpPr>
          <p:nvPr/>
        </p:nvCxnSpPr>
        <p:spPr>
          <a:xfrm>
            <a:off x="965025" y="6470565"/>
            <a:ext cx="81219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456C66D8-954C-9B8D-9899-9262DC7C3DFD}"/>
              </a:ext>
            </a:extLst>
          </p:cNvPr>
          <p:cNvCxnSpPr>
            <a:cxnSpLocks/>
          </p:cNvCxnSpPr>
          <p:nvPr/>
        </p:nvCxnSpPr>
        <p:spPr>
          <a:xfrm>
            <a:off x="980599" y="4053818"/>
            <a:ext cx="0" cy="241771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71DC50CE-60CA-36D5-0412-A2AFE46E9C3E}"/>
              </a:ext>
            </a:extLst>
          </p:cNvPr>
          <p:cNvCxnSpPr>
            <a:cxnSpLocks/>
          </p:cNvCxnSpPr>
          <p:nvPr/>
        </p:nvCxnSpPr>
        <p:spPr>
          <a:xfrm>
            <a:off x="965025" y="4053818"/>
            <a:ext cx="812199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70D7D6C0-3BAC-8AB3-D1BC-0219BA48DAC7}"/>
              </a:ext>
            </a:extLst>
          </p:cNvPr>
          <p:cNvCxnSpPr/>
          <p:nvPr/>
        </p:nvCxnSpPr>
        <p:spPr>
          <a:xfrm>
            <a:off x="5895975" y="1239402"/>
            <a:ext cx="0" cy="573289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1D925BEA-A668-8760-ECE2-79BFE8CC581D}"/>
              </a:ext>
            </a:extLst>
          </p:cNvPr>
          <p:cNvSpPr/>
          <p:nvPr/>
        </p:nvSpPr>
        <p:spPr>
          <a:xfrm>
            <a:off x="9020986" y="1358792"/>
            <a:ext cx="466168" cy="46616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62474E0-DA19-EED8-66E4-59A0DC633D62}"/>
              </a:ext>
            </a:extLst>
          </p:cNvPr>
          <p:cNvSpPr txBox="1"/>
          <p:nvPr/>
        </p:nvSpPr>
        <p:spPr>
          <a:xfrm>
            <a:off x="8027531" y="1451468"/>
            <a:ext cx="1039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시작</a:t>
            </a: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AEEB3C3-826F-37DC-DCF7-6FC0467229A6}"/>
              </a:ext>
            </a:extLst>
          </p:cNvPr>
          <p:cNvCxnSpPr>
            <a:cxnSpLocks/>
          </p:cNvCxnSpPr>
          <p:nvPr/>
        </p:nvCxnSpPr>
        <p:spPr>
          <a:xfrm>
            <a:off x="9274658" y="1720509"/>
            <a:ext cx="0" cy="34391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827E550-2A49-BF07-A2ED-5F423371C791}"/>
              </a:ext>
            </a:extLst>
          </p:cNvPr>
          <p:cNvSpPr/>
          <p:nvPr/>
        </p:nvSpPr>
        <p:spPr>
          <a:xfrm rot="2700000">
            <a:off x="9151162" y="2115578"/>
            <a:ext cx="246993" cy="24699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131DB3D-301F-149A-5763-E25CA6912C00}"/>
              </a:ext>
            </a:extLst>
          </p:cNvPr>
          <p:cNvSpPr txBox="1"/>
          <p:nvPr/>
        </p:nvSpPr>
        <p:spPr>
          <a:xfrm>
            <a:off x="9020986" y="2451904"/>
            <a:ext cx="572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분기</a:t>
            </a: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B7EC2A9C-A6CA-B133-0088-54AB40CA6034}"/>
              </a:ext>
            </a:extLst>
          </p:cNvPr>
          <p:cNvCxnSpPr>
            <a:cxnSpLocks/>
          </p:cNvCxnSpPr>
          <p:nvPr/>
        </p:nvCxnSpPr>
        <p:spPr>
          <a:xfrm>
            <a:off x="9449309" y="2232172"/>
            <a:ext cx="106167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4496F300-4DDE-1F9E-5A9F-7A0A389605B9}"/>
              </a:ext>
            </a:extLst>
          </p:cNvPr>
          <p:cNvCxnSpPr>
            <a:cxnSpLocks/>
          </p:cNvCxnSpPr>
          <p:nvPr/>
        </p:nvCxnSpPr>
        <p:spPr>
          <a:xfrm>
            <a:off x="8038335" y="2240664"/>
            <a:ext cx="106167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06C0434C-EB7B-478D-BF3C-A533A1939D2F}"/>
              </a:ext>
            </a:extLst>
          </p:cNvPr>
          <p:cNvCxnSpPr>
            <a:cxnSpLocks/>
          </p:cNvCxnSpPr>
          <p:nvPr/>
        </p:nvCxnSpPr>
        <p:spPr>
          <a:xfrm>
            <a:off x="8057953" y="2234965"/>
            <a:ext cx="0" cy="52471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8C5EA376-4074-20DD-250C-9358A58982C0}"/>
              </a:ext>
            </a:extLst>
          </p:cNvPr>
          <p:cNvSpPr txBox="1"/>
          <p:nvPr/>
        </p:nvSpPr>
        <p:spPr>
          <a:xfrm>
            <a:off x="7539398" y="2838874"/>
            <a:ext cx="1215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평범한 날</a:t>
            </a: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DCA8EEEC-4E32-4202-520F-82EE8CB1180A}"/>
              </a:ext>
            </a:extLst>
          </p:cNvPr>
          <p:cNvSpPr/>
          <p:nvPr/>
        </p:nvSpPr>
        <p:spPr>
          <a:xfrm>
            <a:off x="7348841" y="2759681"/>
            <a:ext cx="1332942" cy="46616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F02BC584-7ED9-2BBB-0A31-32CE929F4CB3}"/>
              </a:ext>
            </a:extLst>
          </p:cNvPr>
          <p:cNvCxnSpPr>
            <a:cxnSpLocks/>
          </p:cNvCxnSpPr>
          <p:nvPr/>
        </p:nvCxnSpPr>
        <p:spPr>
          <a:xfrm>
            <a:off x="10500562" y="2234965"/>
            <a:ext cx="0" cy="52471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FCBC2DD4-5604-865A-420E-7B213912EA26}"/>
              </a:ext>
            </a:extLst>
          </p:cNvPr>
          <p:cNvSpPr txBox="1"/>
          <p:nvPr/>
        </p:nvSpPr>
        <p:spPr>
          <a:xfrm>
            <a:off x="9982007" y="2838874"/>
            <a:ext cx="1215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좀비 재난</a:t>
            </a: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9E5A1588-3335-CE29-E357-3A5B22FAB8A1}"/>
              </a:ext>
            </a:extLst>
          </p:cNvPr>
          <p:cNvSpPr/>
          <p:nvPr/>
        </p:nvSpPr>
        <p:spPr>
          <a:xfrm>
            <a:off x="9791450" y="2759681"/>
            <a:ext cx="1332942" cy="46616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81F269C0-621A-B311-91A0-27E891E6F2E8}"/>
              </a:ext>
            </a:extLst>
          </p:cNvPr>
          <p:cNvCxnSpPr>
            <a:cxnSpLocks/>
          </p:cNvCxnSpPr>
          <p:nvPr/>
        </p:nvCxnSpPr>
        <p:spPr>
          <a:xfrm>
            <a:off x="8042326" y="3215190"/>
            <a:ext cx="0" cy="34391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4BF587B-0A40-F8D4-E272-F1A3AF592CD0}"/>
              </a:ext>
            </a:extLst>
          </p:cNvPr>
          <p:cNvSpPr/>
          <p:nvPr/>
        </p:nvSpPr>
        <p:spPr>
          <a:xfrm rot="2700000">
            <a:off x="7918830" y="3610259"/>
            <a:ext cx="246993" cy="24699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56F55A1-BBC3-62E3-E50A-8C5DC0267318}"/>
              </a:ext>
            </a:extLst>
          </p:cNvPr>
          <p:cNvSpPr txBox="1"/>
          <p:nvPr/>
        </p:nvSpPr>
        <p:spPr>
          <a:xfrm>
            <a:off x="7788654" y="3946585"/>
            <a:ext cx="572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분기</a:t>
            </a: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072FE43F-C9F6-BCF6-7990-C7BA3EDBA03B}"/>
              </a:ext>
            </a:extLst>
          </p:cNvPr>
          <p:cNvCxnSpPr>
            <a:cxnSpLocks/>
          </p:cNvCxnSpPr>
          <p:nvPr/>
        </p:nvCxnSpPr>
        <p:spPr>
          <a:xfrm>
            <a:off x="7102764" y="3723101"/>
            <a:ext cx="77691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F772463E-4A23-428C-3915-C7D779B9AFD2}"/>
              </a:ext>
            </a:extLst>
          </p:cNvPr>
          <p:cNvCxnSpPr>
            <a:cxnSpLocks/>
          </p:cNvCxnSpPr>
          <p:nvPr/>
        </p:nvCxnSpPr>
        <p:spPr>
          <a:xfrm>
            <a:off x="8216977" y="3723101"/>
            <a:ext cx="77691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FAC1AB21-423B-5C73-1C9F-9B2EAF421CFD}"/>
              </a:ext>
            </a:extLst>
          </p:cNvPr>
          <p:cNvCxnSpPr>
            <a:cxnSpLocks/>
          </p:cNvCxnSpPr>
          <p:nvPr/>
        </p:nvCxnSpPr>
        <p:spPr>
          <a:xfrm>
            <a:off x="7111868" y="3704468"/>
            <a:ext cx="0" cy="52471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93F72E2B-15C6-E88B-5CAC-F0178861CFEB}"/>
              </a:ext>
            </a:extLst>
          </p:cNvPr>
          <p:cNvSpPr txBox="1"/>
          <p:nvPr/>
        </p:nvSpPr>
        <p:spPr>
          <a:xfrm>
            <a:off x="6387241" y="4308378"/>
            <a:ext cx="1421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행동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권한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건축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97B87EE9-9BA6-0CF8-9DE7-F4092A8F6ACE}"/>
              </a:ext>
            </a:extLst>
          </p:cNvPr>
          <p:cNvSpPr/>
          <p:nvPr/>
        </p:nvSpPr>
        <p:spPr>
          <a:xfrm>
            <a:off x="6402755" y="4229184"/>
            <a:ext cx="1421593" cy="46616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DFB3D98-225D-1EF1-E8A7-34B843B2CCEF}"/>
              </a:ext>
            </a:extLst>
          </p:cNvPr>
          <p:cNvCxnSpPr>
            <a:cxnSpLocks/>
          </p:cNvCxnSpPr>
          <p:nvPr/>
        </p:nvCxnSpPr>
        <p:spPr>
          <a:xfrm>
            <a:off x="8989289" y="3708640"/>
            <a:ext cx="0" cy="52471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0A98953F-9A31-9B44-7535-56F19B082483}"/>
              </a:ext>
            </a:extLst>
          </p:cNvPr>
          <p:cNvSpPr txBox="1"/>
          <p:nvPr/>
        </p:nvSpPr>
        <p:spPr>
          <a:xfrm>
            <a:off x="8430649" y="4312549"/>
            <a:ext cx="1215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행동 안 함</a:t>
            </a:r>
          </a:p>
        </p:txBody>
      </p: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D5F96185-7C5D-51DB-1B8E-C9DFBF886599}"/>
              </a:ext>
            </a:extLst>
          </p:cNvPr>
          <p:cNvSpPr/>
          <p:nvPr/>
        </p:nvSpPr>
        <p:spPr>
          <a:xfrm>
            <a:off x="8280177" y="4233356"/>
            <a:ext cx="1332942" cy="46616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87C1CFC2-DBD5-7400-11C9-22CA59B9757F}"/>
              </a:ext>
            </a:extLst>
          </p:cNvPr>
          <p:cNvCxnSpPr>
            <a:cxnSpLocks/>
          </p:cNvCxnSpPr>
          <p:nvPr/>
        </p:nvCxnSpPr>
        <p:spPr>
          <a:xfrm flipV="1">
            <a:off x="7111868" y="4695348"/>
            <a:ext cx="0" cy="47348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A87E0BB6-3653-F797-8377-53594434A46E}"/>
              </a:ext>
            </a:extLst>
          </p:cNvPr>
          <p:cNvCxnSpPr>
            <a:cxnSpLocks/>
          </p:cNvCxnSpPr>
          <p:nvPr/>
        </p:nvCxnSpPr>
        <p:spPr>
          <a:xfrm flipH="1" flipV="1">
            <a:off x="9199297" y="5168830"/>
            <a:ext cx="1326400" cy="95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C42B2D46-22EA-DE0A-B17D-B01922ED2A48}"/>
              </a:ext>
            </a:extLst>
          </p:cNvPr>
          <p:cNvCxnSpPr>
            <a:cxnSpLocks/>
          </p:cNvCxnSpPr>
          <p:nvPr/>
        </p:nvCxnSpPr>
        <p:spPr>
          <a:xfrm flipV="1">
            <a:off x="10511359" y="3257580"/>
            <a:ext cx="0" cy="191125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B0A6C3B9-1E7A-EBEF-3AF8-8B18B644F2AB}"/>
              </a:ext>
            </a:extLst>
          </p:cNvPr>
          <p:cNvSpPr/>
          <p:nvPr/>
        </p:nvSpPr>
        <p:spPr>
          <a:xfrm rot="2700000">
            <a:off x="8901150" y="5040454"/>
            <a:ext cx="246993" cy="24699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51F5D38-A846-563E-7EBF-D7439EF388D7}"/>
              </a:ext>
            </a:extLst>
          </p:cNvPr>
          <p:cNvSpPr txBox="1"/>
          <p:nvPr/>
        </p:nvSpPr>
        <p:spPr>
          <a:xfrm>
            <a:off x="8759809" y="5338601"/>
            <a:ext cx="572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분기</a:t>
            </a: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C24B8E72-01FE-B1B4-8E84-B3F4D508658F}"/>
              </a:ext>
            </a:extLst>
          </p:cNvPr>
          <p:cNvCxnSpPr>
            <a:cxnSpLocks/>
          </p:cNvCxnSpPr>
          <p:nvPr/>
        </p:nvCxnSpPr>
        <p:spPr>
          <a:xfrm>
            <a:off x="7098037" y="5176925"/>
            <a:ext cx="1716088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48CF31B7-488D-DF3E-F980-0D1F2367E23B}"/>
              </a:ext>
            </a:extLst>
          </p:cNvPr>
          <p:cNvCxnSpPr>
            <a:cxnSpLocks/>
          </p:cNvCxnSpPr>
          <p:nvPr/>
        </p:nvCxnSpPr>
        <p:spPr>
          <a:xfrm>
            <a:off x="9020986" y="4717163"/>
            <a:ext cx="0" cy="26235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D8B51253-2E92-DF6D-B26D-EA6EFDE15EA2}"/>
              </a:ext>
            </a:extLst>
          </p:cNvPr>
          <p:cNvCxnSpPr>
            <a:cxnSpLocks/>
          </p:cNvCxnSpPr>
          <p:nvPr/>
        </p:nvCxnSpPr>
        <p:spPr>
          <a:xfrm>
            <a:off x="4804541" y="5889308"/>
            <a:ext cx="0" cy="34391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타원 147">
            <a:extLst>
              <a:ext uri="{FF2B5EF4-FFF2-40B4-BE49-F238E27FC236}">
                <a16:creationId xmlns:a16="http://schemas.microsoft.com/office/drawing/2014/main" id="{31FDB590-0A94-EF2E-AE4E-6AAA31801F60}"/>
              </a:ext>
            </a:extLst>
          </p:cNvPr>
          <p:cNvSpPr/>
          <p:nvPr/>
        </p:nvSpPr>
        <p:spPr>
          <a:xfrm>
            <a:off x="4645061" y="6336304"/>
            <a:ext cx="297102" cy="29710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FC076E1B-A72C-3823-0D9D-F6731D6188A5}"/>
              </a:ext>
            </a:extLst>
          </p:cNvPr>
          <p:cNvSpPr/>
          <p:nvPr/>
        </p:nvSpPr>
        <p:spPr>
          <a:xfrm>
            <a:off x="4563031" y="6245230"/>
            <a:ext cx="466168" cy="46616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B0FE717E-9970-0EEC-AF52-85D1265A93F4}"/>
              </a:ext>
            </a:extLst>
          </p:cNvPr>
          <p:cNvSpPr txBox="1"/>
          <p:nvPr/>
        </p:nvSpPr>
        <p:spPr>
          <a:xfrm>
            <a:off x="3300726" y="6371814"/>
            <a:ext cx="1335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종료</a:t>
            </a:r>
          </a:p>
        </p:txBody>
      </p:sp>
      <p:cxnSp>
        <p:nvCxnSpPr>
          <p:cNvPr id="152" name="직선 연결선 151">
            <a:extLst>
              <a:ext uri="{FF2B5EF4-FFF2-40B4-BE49-F238E27FC236}">
                <a16:creationId xmlns:a16="http://schemas.microsoft.com/office/drawing/2014/main" id="{D2D058C5-8F5B-26F3-C6DF-F39B91CDE4F2}"/>
              </a:ext>
            </a:extLst>
          </p:cNvPr>
          <p:cNvCxnSpPr>
            <a:cxnSpLocks/>
          </p:cNvCxnSpPr>
          <p:nvPr/>
        </p:nvCxnSpPr>
        <p:spPr>
          <a:xfrm flipV="1">
            <a:off x="9020986" y="5577743"/>
            <a:ext cx="0" cy="23368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3CB0B581-490C-6460-873C-790C7FF01B6F}"/>
              </a:ext>
            </a:extLst>
          </p:cNvPr>
          <p:cNvCxnSpPr>
            <a:cxnSpLocks/>
          </p:cNvCxnSpPr>
          <p:nvPr/>
        </p:nvCxnSpPr>
        <p:spPr>
          <a:xfrm>
            <a:off x="8092541" y="5798814"/>
            <a:ext cx="92844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7569D032-DA71-3785-BD16-3C66BD93BDB8}"/>
              </a:ext>
            </a:extLst>
          </p:cNvPr>
          <p:cNvCxnSpPr>
            <a:cxnSpLocks/>
          </p:cNvCxnSpPr>
          <p:nvPr/>
        </p:nvCxnSpPr>
        <p:spPr>
          <a:xfrm>
            <a:off x="9020986" y="5798814"/>
            <a:ext cx="96268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D2EAA8BB-28C3-F14A-C187-DCE390CF78F3}"/>
              </a:ext>
            </a:extLst>
          </p:cNvPr>
          <p:cNvCxnSpPr>
            <a:cxnSpLocks/>
          </p:cNvCxnSpPr>
          <p:nvPr/>
        </p:nvCxnSpPr>
        <p:spPr>
          <a:xfrm>
            <a:off x="8101645" y="5780181"/>
            <a:ext cx="0" cy="52471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1FE16641-9BD8-3C4E-9A8A-566F9E1BB937}"/>
              </a:ext>
            </a:extLst>
          </p:cNvPr>
          <p:cNvSpPr txBox="1"/>
          <p:nvPr/>
        </p:nvSpPr>
        <p:spPr>
          <a:xfrm>
            <a:off x="7596975" y="6384091"/>
            <a:ext cx="1065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엔딩 화면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32ECE4E6-35C4-E570-749E-DD7208E102B3}"/>
              </a:ext>
            </a:extLst>
          </p:cNvPr>
          <p:cNvSpPr/>
          <p:nvPr/>
        </p:nvSpPr>
        <p:spPr>
          <a:xfrm>
            <a:off x="7392532" y="6304897"/>
            <a:ext cx="1421593" cy="46616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9221E657-EFFA-649F-666E-35A9320B37D8}"/>
              </a:ext>
            </a:extLst>
          </p:cNvPr>
          <p:cNvCxnSpPr>
            <a:cxnSpLocks/>
          </p:cNvCxnSpPr>
          <p:nvPr/>
        </p:nvCxnSpPr>
        <p:spPr>
          <a:xfrm>
            <a:off x="9979066" y="5784353"/>
            <a:ext cx="0" cy="52471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7C8788F-DF92-60B6-28DA-D426D5703763}"/>
              </a:ext>
            </a:extLst>
          </p:cNvPr>
          <p:cNvSpPr txBox="1"/>
          <p:nvPr/>
        </p:nvSpPr>
        <p:spPr>
          <a:xfrm>
            <a:off x="9593542" y="6388262"/>
            <a:ext cx="890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다음날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1" name="사각형: 둥근 모서리 160">
            <a:extLst>
              <a:ext uri="{FF2B5EF4-FFF2-40B4-BE49-F238E27FC236}">
                <a16:creationId xmlns:a16="http://schemas.microsoft.com/office/drawing/2014/main" id="{3A0722C5-C2C1-8605-B896-31C8E556EE6A}"/>
              </a:ext>
            </a:extLst>
          </p:cNvPr>
          <p:cNvSpPr/>
          <p:nvPr/>
        </p:nvSpPr>
        <p:spPr>
          <a:xfrm>
            <a:off x="9269954" y="6309069"/>
            <a:ext cx="1332942" cy="46616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C4F2086A-E357-2E61-91A4-58CC389CAE5F}"/>
              </a:ext>
            </a:extLst>
          </p:cNvPr>
          <p:cNvCxnSpPr>
            <a:cxnSpLocks/>
          </p:cNvCxnSpPr>
          <p:nvPr/>
        </p:nvCxnSpPr>
        <p:spPr>
          <a:xfrm>
            <a:off x="10602896" y="6542841"/>
            <a:ext cx="96268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>
            <a:extLst>
              <a:ext uri="{FF2B5EF4-FFF2-40B4-BE49-F238E27FC236}">
                <a16:creationId xmlns:a16="http://schemas.microsoft.com/office/drawing/2014/main" id="{F0171A45-A4E1-BCC6-2D38-5DF004B85194}"/>
              </a:ext>
            </a:extLst>
          </p:cNvPr>
          <p:cNvCxnSpPr>
            <a:cxnSpLocks/>
          </p:cNvCxnSpPr>
          <p:nvPr/>
        </p:nvCxnSpPr>
        <p:spPr>
          <a:xfrm flipV="1">
            <a:off x="11571505" y="1892466"/>
            <a:ext cx="0" cy="466221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563C9B5F-1A24-E0E0-4029-8C6A085EDB55}"/>
              </a:ext>
            </a:extLst>
          </p:cNvPr>
          <p:cNvCxnSpPr>
            <a:cxnSpLocks/>
          </p:cNvCxnSpPr>
          <p:nvPr/>
        </p:nvCxnSpPr>
        <p:spPr>
          <a:xfrm flipH="1">
            <a:off x="9332365" y="1901501"/>
            <a:ext cx="2245069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FA8C0E27-BDA7-CB75-F96B-DE3ED8F425E8}"/>
              </a:ext>
            </a:extLst>
          </p:cNvPr>
          <p:cNvCxnSpPr>
            <a:cxnSpLocks/>
          </p:cNvCxnSpPr>
          <p:nvPr/>
        </p:nvCxnSpPr>
        <p:spPr>
          <a:xfrm flipH="1">
            <a:off x="6705560" y="6554682"/>
            <a:ext cx="68697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4" name="타원 173">
            <a:extLst>
              <a:ext uri="{FF2B5EF4-FFF2-40B4-BE49-F238E27FC236}">
                <a16:creationId xmlns:a16="http://schemas.microsoft.com/office/drawing/2014/main" id="{ED0AEE2E-F62F-D822-332B-E3732BD99483}"/>
              </a:ext>
            </a:extLst>
          </p:cNvPr>
          <p:cNvSpPr/>
          <p:nvPr/>
        </p:nvSpPr>
        <p:spPr>
          <a:xfrm>
            <a:off x="6321839" y="6397664"/>
            <a:ext cx="297102" cy="29710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9626E1FF-9D57-CB06-B619-28C11F0D6DAB}"/>
              </a:ext>
            </a:extLst>
          </p:cNvPr>
          <p:cNvSpPr/>
          <p:nvPr/>
        </p:nvSpPr>
        <p:spPr>
          <a:xfrm>
            <a:off x="6239809" y="6306590"/>
            <a:ext cx="466168" cy="46616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F040061B-48DA-59C1-22D3-5F69E20901C0}"/>
              </a:ext>
            </a:extLst>
          </p:cNvPr>
          <p:cNvSpPr txBox="1"/>
          <p:nvPr/>
        </p:nvSpPr>
        <p:spPr>
          <a:xfrm>
            <a:off x="6019998" y="5990778"/>
            <a:ext cx="1035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종료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5B0E8629-4F27-E2BF-86A8-E97B3C59DBD9}"/>
              </a:ext>
            </a:extLst>
          </p:cNvPr>
          <p:cNvSpPr txBox="1"/>
          <p:nvPr/>
        </p:nvSpPr>
        <p:spPr>
          <a:xfrm>
            <a:off x="3852926" y="1308305"/>
            <a:ext cx="19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프로그램 흐름도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E8DF7535-1844-5F75-3F15-CAC24AFEBA03}"/>
              </a:ext>
            </a:extLst>
          </p:cNvPr>
          <p:cNvSpPr txBox="1"/>
          <p:nvPr/>
        </p:nvSpPr>
        <p:spPr>
          <a:xfrm>
            <a:off x="10728277" y="1295992"/>
            <a:ext cx="157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endParaRPr lang="ko-KR" altLang="en-US" dirty="0">
              <a:solidFill>
                <a:schemeClr val="bg1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179" name="슬라이드 번호 개체 틀 178">
            <a:extLst>
              <a:ext uri="{FF2B5EF4-FFF2-40B4-BE49-F238E27FC236}">
                <a16:creationId xmlns:a16="http://schemas.microsoft.com/office/drawing/2014/main" id="{E3321FEB-96F9-AB7D-E87F-4982946D6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20BF9B36-2BC5-12B2-9EC8-A9E216D0D65A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4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582255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47017"/>
            <a:ext cx="50145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Map</a:t>
            </a:r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관련 클래스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9FD9F389-0F7C-C0BD-56E5-34570E8AA420}"/>
              </a:ext>
            </a:extLst>
          </p:cNvPr>
          <p:cNvSpPr/>
          <p:nvPr/>
        </p:nvSpPr>
        <p:spPr>
          <a:xfrm>
            <a:off x="4800888" y="5249993"/>
            <a:ext cx="2235200" cy="6989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94A6B3-CC2C-12A3-2329-28BB3EB36C20}"/>
              </a:ext>
            </a:extLst>
          </p:cNvPr>
          <p:cNvSpPr txBox="1"/>
          <p:nvPr/>
        </p:nvSpPr>
        <p:spPr>
          <a:xfrm>
            <a:off x="4902488" y="539414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ConstructBuilding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BA7F58-0D8C-AFA4-1B9B-2C3C78F2F067}"/>
              </a:ext>
            </a:extLst>
          </p:cNvPr>
          <p:cNvSpPr/>
          <p:nvPr/>
        </p:nvSpPr>
        <p:spPr>
          <a:xfrm>
            <a:off x="395143" y="1492800"/>
            <a:ext cx="2235200" cy="6989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0A1555-DDF5-7F16-2854-37AC9EB30E2D}"/>
              </a:ext>
            </a:extLst>
          </p:cNvPr>
          <p:cNvSpPr txBox="1"/>
          <p:nvPr/>
        </p:nvSpPr>
        <p:spPr>
          <a:xfrm>
            <a:off x="768205" y="1657615"/>
            <a:ext cx="159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BuildingInfo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EADB6000-D14D-741C-61CC-C6BD6F35D464}"/>
              </a:ext>
            </a:extLst>
          </p:cNvPr>
          <p:cNvSpPr/>
          <p:nvPr/>
        </p:nvSpPr>
        <p:spPr>
          <a:xfrm>
            <a:off x="1399863" y="2189611"/>
            <a:ext cx="203200" cy="175172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B4DE579-A830-D21C-FA30-5C80AB5169EC}"/>
              </a:ext>
            </a:extLst>
          </p:cNvPr>
          <p:cNvCxnSpPr>
            <a:cxnSpLocks/>
          </p:cNvCxnSpPr>
          <p:nvPr/>
        </p:nvCxnSpPr>
        <p:spPr>
          <a:xfrm>
            <a:off x="1514764" y="2364783"/>
            <a:ext cx="0" cy="32140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118309C-A71A-9A46-D8BC-B5D25AE3B4B0}"/>
              </a:ext>
            </a:extLst>
          </p:cNvPr>
          <p:cNvCxnSpPr/>
          <p:nvPr/>
        </p:nvCxnSpPr>
        <p:spPr>
          <a:xfrm>
            <a:off x="1514764" y="5578813"/>
            <a:ext cx="32861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F63EC20-6598-626E-8F1B-B50CD70961C3}"/>
              </a:ext>
            </a:extLst>
          </p:cNvPr>
          <p:cNvSpPr/>
          <p:nvPr/>
        </p:nvSpPr>
        <p:spPr>
          <a:xfrm>
            <a:off x="4800888" y="3370331"/>
            <a:ext cx="2235200" cy="6989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FD4AA7-6A18-9FE4-853F-2AB07F87E338}"/>
              </a:ext>
            </a:extLst>
          </p:cNvPr>
          <p:cNvSpPr txBox="1"/>
          <p:nvPr/>
        </p:nvSpPr>
        <p:spPr>
          <a:xfrm>
            <a:off x="5579557" y="3535146"/>
            <a:ext cx="83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Map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7FB0D3E2-9950-5F4C-8B37-5BB5F38B6C69}"/>
              </a:ext>
            </a:extLst>
          </p:cNvPr>
          <p:cNvSpPr/>
          <p:nvPr/>
        </p:nvSpPr>
        <p:spPr>
          <a:xfrm>
            <a:off x="5805608" y="4067142"/>
            <a:ext cx="203200" cy="175172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A22B27A-22D8-7E13-B6D3-E4D7213E0B59}"/>
              </a:ext>
            </a:extLst>
          </p:cNvPr>
          <p:cNvCxnSpPr>
            <a:cxnSpLocks/>
          </p:cNvCxnSpPr>
          <p:nvPr/>
        </p:nvCxnSpPr>
        <p:spPr>
          <a:xfrm>
            <a:off x="5907208" y="4259554"/>
            <a:ext cx="0" cy="99043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1DBAEA1-2D50-48C2-7ED3-37174214728E}"/>
              </a:ext>
            </a:extLst>
          </p:cNvPr>
          <p:cNvSpPr/>
          <p:nvPr/>
        </p:nvSpPr>
        <p:spPr>
          <a:xfrm>
            <a:off x="4764207" y="1490669"/>
            <a:ext cx="2235200" cy="6989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134952D-4047-7E1A-7EA7-FAA43971B47E}"/>
              </a:ext>
            </a:extLst>
          </p:cNvPr>
          <p:cNvSpPr txBox="1"/>
          <p:nvPr/>
        </p:nvSpPr>
        <p:spPr>
          <a:xfrm>
            <a:off x="5341744" y="1664262"/>
            <a:ext cx="115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MapInfo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A4F72165-A88D-1D31-9EC2-F3904EE2B812}"/>
              </a:ext>
            </a:extLst>
          </p:cNvPr>
          <p:cNvSpPr/>
          <p:nvPr/>
        </p:nvSpPr>
        <p:spPr>
          <a:xfrm>
            <a:off x="5805608" y="2206346"/>
            <a:ext cx="203200" cy="175172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785E8D80-A384-A630-730E-6A44BA6D1449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5907208" y="2400869"/>
            <a:ext cx="11280" cy="9694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AA83B74-4B3F-D010-5676-21ADB7385BB4}"/>
              </a:ext>
            </a:extLst>
          </p:cNvPr>
          <p:cNvCxnSpPr>
            <a:cxnSpLocks/>
          </p:cNvCxnSpPr>
          <p:nvPr/>
        </p:nvCxnSpPr>
        <p:spPr>
          <a:xfrm>
            <a:off x="7036088" y="5627834"/>
            <a:ext cx="29299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이등변 삼각형 75">
            <a:extLst>
              <a:ext uri="{FF2B5EF4-FFF2-40B4-BE49-F238E27FC236}">
                <a16:creationId xmlns:a16="http://schemas.microsoft.com/office/drawing/2014/main" id="{945FFCAA-D25C-3447-C297-240996400D0C}"/>
              </a:ext>
            </a:extLst>
          </p:cNvPr>
          <p:cNvSpPr/>
          <p:nvPr/>
        </p:nvSpPr>
        <p:spPr>
          <a:xfrm>
            <a:off x="9851135" y="2186188"/>
            <a:ext cx="203200" cy="175172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288D790-A033-B816-C972-B988C4CF7CD1}"/>
              </a:ext>
            </a:extLst>
          </p:cNvPr>
          <p:cNvCxnSpPr>
            <a:cxnSpLocks/>
          </p:cNvCxnSpPr>
          <p:nvPr/>
        </p:nvCxnSpPr>
        <p:spPr>
          <a:xfrm>
            <a:off x="9966036" y="2361360"/>
            <a:ext cx="0" cy="32664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4C873AB-4004-BCC8-F179-BCFA2EF9164C}"/>
              </a:ext>
            </a:extLst>
          </p:cNvPr>
          <p:cNvSpPr/>
          <p:nvPr/>
        </p:nvSpPr>
        <p:spPr>
          <a:xfrm>
            <a:off x="8848436" y="1443875"/>
            <a:ext cx="2235200" cy="6989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0D656D8-7CBF-4E9C-07FA-550F05087E72}"/>
              </a:ext>
            </a:extLst>
          </p:cNvPr>
          <p:cNvSpPr txBox="1"/>
          <p:nvPr/>
        </p:nvSpPr>
        <p:spPr>
          <a:xfrm>
            <a:off x="9076531" y="1608690"/>
            <a:ext cx="1779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BuildingImage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CFE8CAE-4AD0-5F33-8E3A-C1A56781FC7B}"/>
              </a:ext>
            </a:extLst>
          </p:cNvPr>
          <p:cNvSpPr txBox="1"/>
          <p:nvPr/>
        </p:nvSpPr>
        <p:spPr>
          <a:xfrm>
            <a:off x="1644260" y="2273774"/>
            <a:ext cx="21344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건물의 개수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건물의 중심 좌표 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건물의 정보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담고 있는 클래스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D798EE3-9EAE-B100-F30A-D0F5A4A5D2CD}"/>
              </a:ext>
            </a:extLst>
          </p:cNvPr>
          <p:cNvSpPr txBox="1"/>
          <p:nvPr/>
        </p:nvSpPr>
        <p:spPr>
          <a:xfrm>
            <a:off x="6079112" y="2215650"/>
            <a:ext cx="27814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좌표의 건물 건설 여부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색깔 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좌표의 정보에 관한 변수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담고 있는 클래스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4550300-B81B-03AB-DBFD-BC51209DA037}"/>
              </a:ext>
            </a:extLst>
          </p:cNvPr>
          <p:cNvSpPr txBox="1"/>
          <p:nvPr/>
        </p:nvSpPr>
        <p:spPr>
          <a:xfrm>
            <a:off x="6079112" y="4105244"/>
            <a:ext cx="2781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MapInfo </a:t>
            </a:r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클래스의</a:t>
            </a:r>
            <a:endParaRPr lang="en-US" altLang="ko-KR" sz="1600" b="1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객체 포인터 형의 벡터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담고 있는 클래스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6CE5E50-A653-E687-10F9-520ABA71F312}"/>
              </a:ext>
            </a:extLst>
          </p:cNvPr>
          <p:cNvSpPr txBox="1"/>
          <p:nvPr/>
        </p:nvSpPr>
        <p:spPr>
          <a:xfrm>
            <a:off x="10130669" y="2246878"/>
            <a:ext cx="1881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건물 이미지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담고 있는 클래스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A965BEE-55D3-88D7-9A73-16A5A7A5B319}"/>
              </a:ext>
            </a:extLst>
          </p:cNvPr>
          <p:cNvSpPr txBox="1"/>
          <p:nvPr/>
        </p:nvSpPr>
        <p:spPr>
          <a:xfrm>
            <a:off x="4425461" y="6094552"/>
            <a:ext cx="3575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랜덤맵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생성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건물 건설 및 파괴 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지도와 관련된 동작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하는 클래스</a:t>
            </a:r>
          </a:p>
        </p:txBody>
      </p:sp>
      <p:sp>
        <p:nvSpPr>
          <p:cNvPr id="119" name="슬라이드 번호 개체 틀 118">
            <a:extLst>
              <a:ext uri="{FF2B5EF4-FFF2-40B4-BE49-F238E27FC236}">
                <a16:creationId xmlns:a16="http://schemas.microsoft.com/office/drawing/2014/main" id="{1A9F8690-DA93-7CB6-ED34-6AEEB6BFF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2442B91-91F5-64A9-BC3A-F20AD8731549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3739576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AC2DE9-1B7E-E958-7404-026B519B7D93}"/>
              </a:ext>
            </a:extLst>
          </p:cNvPr>
          <p:cNvSpPr/>
          <p:nvPr/>
        </p:nvSpPr>
        <p:spPr>
          <a:xfrm>
            <a:off x="-120073" y="-83126"/>
            <a:ext cx="12422909" cy="7010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47017"/>
            <a:ext cx="26641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게임소개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9BB3DA0-B02E-70D6-79FE-125430BB51B1}"/>
              </a:ext>
            </a:extLst>
          </p:cNvPr>
          <p:cNvSpPr/>
          <p:nvPr/>
        </p:nvSpPr>
        <p:spPr>
          <a:xfrm>
            <a:off x="822036" y="2845395"/>
            <a:ext cx="10621818" cy="1427884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045196-D6C6-C39B-4C8B-FA8D40E695DB}"/>
              </a:ext>
            </a:extLst>
          </p:cNvPr>
          <p:cNvSpPr txBox="1"/>
          <p:nvPr/>
        </p:nvSpPr>
        <p:spPr>
          <a:xfrm>
            <a:off x="988291" y="3100260"/>
            <a:ext cx="10289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1999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년 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월 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일</a:t>
            </a:r>
            <a:r>
              <a:rPr lang="en-US" altLang="ko-KR" sz="24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FF0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좀비 </a:t>
            </a:r>
            <a:r>
              <a:rPr lang="ko-KR" altLang="en-US" sz="2400" dirty="0" err="1">
                <a:solidFill>
                  <a:schemeClr val="bg1"/>
                </a:solidFill>
                <a:highlight>
                  <a:srgbClr val="FF0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아포칼립스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FF0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 세상의 대통령인 당신</a:t>
            </a:r>
            <a:r>
              <a:rPr lang="en-US" altLang="ko-KR" sz="24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.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highlight>
                  <a:srgbClr val="008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이 나라를 이끌 수 있을 것인가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008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?</a:t>
            </a:r>
            <a:endParaRPr lang="ko-KR" altLang="en-US" sz="2400" dirty="0">
              <a:solidFill>
                <a:schemeClr val="bg1"/>
              </a:solidFill>
              <a:highlight>
                <a:srgbClr val="008000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D313439-1511-1476-984F-2A5415F300B8}"/>
              </a:ext>
            </a:extLst>
          </p:cNvPr>
          <p:cNvSpPr txBox="1"/>
          <p:nvPr/>
        </p:nvSpPr>
        <p:spPr>
          <a:xfrm>
            <a:off x="4876800" y="2159559"/>
            <a:ext cx="2041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1999: ANOMIE</a:t>
            </a:r>
            <a:endParaRPr lang="ko-KR" altLang="en-US" sz="2400" dirty="0">
              <a:solidFill>
                <a:srgbClr val="21FF46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245951-2DF6-FAD4-1DDD-125A99C57BE3}"/>
              </a:ext>
            </a:extLst>
          </p:cNvPr>
          <p:cNvSpPr txBox="1"/>
          <p:nvPr/>
        </p:nvSpPr>
        <p:spPr>
          <a:xfrm>
            <a:off x="1313872" y="4796837"/>
            <a:ext cx="9638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좀비가 가득한 </a:t>
            </a:r>
            <a:r>
              <a:rPr lang="ko-KR" altLang="en-US" sz="2400" dirty="0" err="1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아포칼립스</a:t>
            </a:r>
            <a:r>
              <a:rPr lang="ko-KR" altLang="en-US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세상에서 시민</a:t>
            </a:r>
            <a:r>
              <a:rPr lang="en-US" altLang="ko-KR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국방</a:t>
            </a:r>
            <a:r>
              <a:rPr lang="en-US" altLang="ko-KR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종교의 통치를 통해 나라를 이끌어가는 </a:t>
            </a:r>
            <a:r>
              <a:rPr lang="ko-KR" altLang="en-US" sz="2400" dirty="0">
                <a:solidFill>
                  <a:srgbClr val="FFFF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경영 건설 시뮬레이션 게임</a:t>
            </a: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36C80AEB-1627-2DD4-EE9C-D21FCBECC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523DD5-D45F-440D-CA35-ADF725172027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1139944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54124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이미지 관련 클래스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9FD9F389-0F7C-C0BD-56E5-34570E8AA420}"/>
              </a:ext>
            </a:extLst>
          </p:cNvPr>
          <p:cNvSpPr/>
          <p:nvPr/>
        </p:nvSpPr>
        <p:spPr>
          <a:xfrm>
            <a:off x="5056920" y="5249993"/>
            <a:ext cx="2235200" cy="6989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94A6B3-CC2C-12A3-2329-28BB3EB36C20}"/>
              </a:ext>
            </a:extLst>
          </p:cNvPr>
          <p:cNvSpPr txBox="1"/>
          <p:nvPr/>
        </p:nvSpPr>
        <p:spPr>
          <a:xfrm>
            <a:off x="5381051" y="5423014"/>
            <a:ext cx="1662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MenuHandler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BA7F58-0D8C-AFA4-1B9B-2C3C78F2F067}"/>
              </a:ext>
            </a:extLst>
          </p:cNvPr>
          <p:cNvSpPr/>
          <p:nvPr/>
        </p:nvSpPr>
        <p:spPr>
          <a:xfrm>
            <a:off x="651175" y="1492800"/>
            <a:ext cx="2235200" cy="6989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0A1555-DDF5-7F16-2854-37AC9EB30E2D}"/>
              </a:ext>
            </a:extLst>
          </p:cNvPr>
          <p:cNvSpPr txBox="1"/>
          <p:nvPr/>
        </p:nvSpPr>
        <p:spPr>
          <a:xfrm>
            <a:off x="1024237" y="1657615"/>
            <a:ext cx="159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WholeImage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EADB6000-D14D-741C-61CC-C6BD6F35D464}"/>
              </a:ext>
            </a:extLst>
          </p:cNvPr>
          <p:cNvSpPr/>
          <p:nvPr/>
        </p:nvSpPr>
        <p:spPr>
          <a:xfrm>
            <a:off x="1655895" y="2189611"/>
            <a:ext cx="203200" cy="175172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B4DE579-A830-D21C-FA30-5C80AB5169EC}"/>
              </a:ext>
            </a:extLst>
          </p:cNvPr>
          <p:cNvCxnSpPr>
            <a:cxnSpLocks/>
          </p:cNvCxnSpPr>
          <p:nvPr/>
        </p:nvCxnSpPr>
        <p:spPr>
          <a:xfrm>
            <a:off x="1770796" y="2364783"/>
            <a:ext cx="0" cy="13550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118309C-A71A-9A46-D8BC-B5D25AE3B4B0}"/>
              </a:ext>
            </a:extLst>
          </p:cNvPr>
          <p:cNvCxnSpPr/>
          <p:nvPr/>
        </p:nvCxnSpPr>
        <p:spPr>
          <a:xfrm>
            <a:off x="1770796" y="3719812"/>
            <a:ext cx="32861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F63EC20-6598-626E-8F1B-B50CD70961C3}"/>
              </a:ext>
            </a:extLst>
          </p:cNvPr>
          <p:cNvSpPr/>
          <p:nvPr/>
        </p:nvSpPr>
        <p:spPr>
          <a:xfrm>
            <a:off x="5056920" y="3370331"/>
            <a:ext cx="2235200" cy="6989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FD4AA7-6A18-9FE4-853F-2AB07F87E338}"/>
              </a:ext>
            </a:extLst>
          </p:cNvPr>
          <p:cNvSpPr txBox="1"/>
          <p:nvPr/>
        </p:nvSpPr>
        <p:spPr>
          <a:xfrm>
            <a:off x="5534231" y="3535146"/>
            <a:ext cx="138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PrintImage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7FB0D3E2-9950-5F4C-8B37-5BB5F38B6C69}"/>
              </a:ext>
            </a:extLst>
          </p:cNvPr>
          <p:cNvSpPr/>
          <p:nvPr/>
        </p:nvSpPr>
        <p:spPr>
          <a:xfrm>
            <a:off x="6061640" y="4067142"/>
            <a:ext cx="203200" cy="175172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A22B27A-22D8-7E13-B6D3-E4D7213E0B59}"/>
              </a:ext>
            </a:extLst>
          </p:cNvPr>
          <p:cNvCxnSpPr>
            <a:cxnSpLocks/>
          </p:cNvCxnSpPr>
          <p:nvPr/>
        </p:nvCxnSpPr>
        <p:spPr>
          <a:xfrm>
            <a:off x="6163240" y="4259554"/>
            <a:ext cx="0" cy="99043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1DBAEA1-2D50-48C2-7ED3-37174214728E}"/>
              </a:ext>
            </a:extLst>
          </p:cNvPr>
          <p:cNvSpPr/>
          <p:nvPr/>
        </p:nvSpPr>
        <p:spPr>
          <a:xfrm>
            <a:off x="5020239" y="1490669"/>
            <a:ext cx="2235200" cy="6989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134952D-4047-7E1A-7EA7-FAA43971B47E}"/>
              </a:ext>
            </a:extLst>
          </p:cNvPr>
          <p:cNvSpPr txBox="1"/>
          <p:nvPr/>
        </p:nvSpPr>
        <p:spPr>
          <a:xfrm>
            <a:off x="5316068" y="1648256"/>
            <a:ext cx="169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BuidingImage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A4F72165-A88D-1D31-9EC2-F3904EE2B812}"/>
              </a:ext>
            </a:extLst>
          </p:cNvPr>
          <p:cNvSpPr/>
          <p:nvPr/>
        </p:nvSpPr>
        <p:spPr>
          <a:xfrm>
            <a:off x="6061640" y="2206346"/>
            <a:ext cx="203200" cy="175172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785E8D80-A384-A630-730E-6A44BA6D1449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6163240" y="2400869"/>
            <a:ext cx="11280" cy="9694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CFE8CAE-4AD0-5F33-8E3A-C1A56781FC7B}"/>
              </a:ext>
            </a:extLst>
          </p:cNvPr>
          <p:cNvSpPr txBox="1"/>
          <p:nvPr/>
        </p:nvSpPr>
        <p:spPr>
          <a:xfrm>
            <a:off x="1900292" y="2273774"/>
            <a:ext cx="21344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 이미지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엔딩 이미지 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배경 이미지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담고 있는 클래스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4550300-B81B-03AB-DBFD-BC51209DA037}"/>
              </a:ext>
            </a:extLst>
          </p:cNvPr>
          <p:cNvSpPr txBox="1"/>
          <p:nvPr/>
        </p:nvSpPr>
        <p:spPr>
          <a:xfrm>
            <a:off x="6335144" y="4105244"/>
            <a:ext cx="3147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배경 이미지 및 건물 이미지 등</a:t>
            </a:r>
            <a:endParaRPr lang="en-US" altLang="ko-KR" sz="1600" b="1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하는 동작을</a:t>
            </a:r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하는 클래스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A965BEE-55D3-88D7-9A73-16A5A7A5B319}"/>
              </a:ext>
            </a:extLst>
          </p:cNvPr>
          <p:cNvSpPr txBox="1"/>
          <p:nvPr/>
        </p:nvSpPr>
        <p:spPr>
          <a:xfrm>
            <a:off x="4762161" y="6094552"/>
            <a:ext cx="2926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건물 이미지를 메뉴에</a:t>
            </a:r>
            <a:endParaRPr lang="en-US" altLang="ko-KR" sz="1600" b="1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하는 동작을 하는 클래스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B73097-3B24-E3EF-1720-29041795DA2F}"/>
              </a:ext>
            </a:extLst>
          </p:cNvPr>
          <p:cNvSpPr txBox="1"/>
          <p:nvPr/>
        </p:nvSpPr>
        <p:spPr>
          <a:xfrm>
            <a:off x="6375703" y="2300825"/>
            <a:ext cx="1881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건물 이미지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담고 있는 클래스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54B611F-D1F4-AB44-408A-463918CC2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060329-1C0A-81AB-BDD5-A5FC0A374337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1348936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316651"/>
            <a:ext cx="5942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뉴스탭</a:t>
            </a:r>
            <a:r>
              <a:rPr lang="en-US" altLang="ko-KR" sz="36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,</a:t>
            </a:r>
            <a:r>
              <a:rPr lang="ko-KR" altLang="en-US" sz="36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</a:t>
            </a:r>
            <a:r>
              <a:rPr lang="en-US" altLang="ko-KR" sz="36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Info </a:t>
            </a:r>
            <a:r>
              <a:rPr lang="ko-KR" altLang="en-US" sz="36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관련 클래스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F63EC20-6598-626E-8F1B-B50CD70961C3}"/>
              </a:ext>
            </a:extLst>
          </p:cNvPr>
          <p:cNvSpPr/>
          <p:nvPr/>
        </p:nvSpPr>
        <p:spPr>
          <a:xfrm>
            <a:off x="1436544" y="3899439"/>
            <a:ext cx="2235200" cy="6989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FD4AA7-6A18-9FE4-853F-2AB07F87E338}"/>
              </a:ext>
            </a:extLst>
          </p:cNvPr>
          <p:cNvSpPr txBox="1"/>
          <p:nvPr/>
        </p:nvSpPr>
        <p:spPr>
          <a:xfrm>
            <a:off x="1772037" y="4064254"/>
            <a:ext cx="172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NewsHandler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1DBAEA1-2D50-48C2-7ED3-37174214728E}"/>
              </a:ext>
            </a:extLst>
          </p:cNvPr>
          <p:cNvSpPr/>
          <p:nvPr/>
        </p:nvSpPr>
        <p:spPr>
          <a:xfrm>
            <a:off x="1399863" y="2019777"/>
            <a:ext cx="2235200" cy="6989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134952D-4047-7E1A-7EA7-FAA43971B47E}"/>
              </a:ext>
            </a:extLst>
          </p:cNvPr>
          <p:cNvSpPr txBox="1"/>
          <p:nvPr/>
        </p:nvSpPr>
        <p:spPr>
          <a:xfrm>
            <a:off x="2124918" y="2177364"/>
            <a:ext cx="85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News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A4F72165-A88D-1D31-9EC2-F3904EE2B812}"/>
              </a:ext>
            </a:extLst>
          </p:cNvPr>
          <p:cNvSpPr/>
          <p:nvPr/>
        </p:nvSpPr>
        <p:spPr>
          <a:xfrm>
            <a:off x="2441264" y="2735454"/>
            <a:ext cx="203200" cy="175172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785E8D80-A384-A630-730E-6A44BA6D1449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2542864" y="2929977"/>
            <a:ext cx="11280" cy="9694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94550300-B81B-03AB-DBFD-BC51209DA037}"/>
              </a:ext>
            </a:extLst>
          </p:cNvPr>
          <p:cNvSpPr txBox="1"/>
          <p:nvPr/>
        </p:nvSpPr>
        <p:spPr>
          <a:xfrm>
            <a:off x="1399863" y="4911685"/>
            <a:ext cx="4116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뉴스 내용을 큐로 관리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하고 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이하 뉴스 큐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뉴스 큐의 내용을 </a:t>
            </a:r>
            <a:r>
              <a:rPr lang="ko-KR" altLang="en-US" sz="1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비우거나 출력하는</a:t>
            </a: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동작을 담고 있는 클래스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B73097-3B24-E3EF-1720-29041795DA2F}"/>
              </a:ext>
            </a:extLst>
          </p:cNvPr>
          <p:cNvSpPr txBox="1"/>
          <p:nvPr/>
        </p:nvSpPr>
        <p:spPr>
          <a:xfrm>
            <a:off x="2755327" y="2974653"/>
            <a:ext cx="2535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뉴스탭에</a:t>
            </a:r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들어갈 뉴스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벡터로 담고 있는 클래스</a:t>
            </a: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D404B3F-ED16-0100-2F8B-BD0D0A5BF182}"/>
              </a:ext>
            </a:extLst>
          </p:cNvPr>
          <p:cNvCxnSpPr/>
          <p:nvPr/>
        </p:nvCxnSpPr>
        <p:spPr>
          <a:xfrm>
            <a:off x="5967984" y="1239402"/>
            <a:ext cx="0" cy="573289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2A0CDB-3B7E-A271-DFED-5EB0C3B9F6CA}"/>
              </a:ext>
            </a:extLst>
          </p:cNvPr>
          <p:cNvSpPr/>
          <p:nvPr/>
        </p:nvSpPr>
        <p:spPr>
          <a:xfrm>
            <a:off x="7594990" y="3899439"/>
            <a:ext cx="2235200" cy="6989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55A362-6CE0-3638-9384-6BCB1775D21B}"/>
              </a:ext>
            </a:extLst>
          </p:cNvPr>
          <p:cNvSpPr txBox="1"/>
          <p:nvPr/>
        </p:nvSpPr>
        <p:spPr>
          <a:xfrm>
            <a:off x="7993568" y="4064254"/>
            <a:ext cx="1438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InfoHandler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762A86E-9365-DC09-27A9-AE517E8205CD}"/>
              </a:ext>
            </a:extLst>
          </p:cNvPr>
          <p:cNvSpPr/>
          <p:nvPr/>
        </p:nvSpPr>
        <p:spPr>
          <a:xfrm>
            <a:off x="7558309" y="2019777"/>
            <a:ext cx="2235200" cy="6989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7D42A-4802-F95F-315E-9F7E2AD7C5D7}"/>
              </a:ext>
            </a:extLst>
          </p:cNvPr>
          <p:cNvSpPr txBox="1"/>
          <p:nvPr/>
        </p:nvSpPr>
        <p:spPr>
          <a:xfrm>
            <a:off x="8056654" y="2176716"/>
            <a:ext cx="1311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GameInfo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860C65D8-FAD6-6868-AAC2-00B6DD32C2BB}"/>
              </a:ext>
            </a:extLst>
          </p:cNvPr>
          <p:cNvSpPr/>
          <p:nvPr/>
        </p:nvSpPr>
        <p:spPr>
          <a:xfrm>
            <a:off x="8599710" y="2735454"/>
            <a:ext cx="203200" cy="175172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66F56E0-2AEF-CAE9-08CF-93730B16AD95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8701310" y="2929977"/>
            <a:ext cx="11280" cy="9694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3CEF2FE-935F-4303-39F1-DD2B4DBC0C24}"/>
              </a:ext>
            </a:extLst>
          </p:cNvPr>
          <p:cNvSpPr txBox="1"/>
          <p:nvPr/>
        </p:nvSpPr>
        <p:spPr>
          <a:xfrm>
            <a:off x="7725672" y="4783988"/>
            <a:ext cx="34075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입력에 따라</a:t>
            </a:r>
            <a:endParaRPr lang="en-US" altLang="ko-KR" sz="1600" b="1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파워</a:t>
            </a:r>
            <a:r>
              <a:rPr lang="en-US" altLang="ko-KR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돈</a:t>
            </a:r>
            <a:r>
              <a:rPr lang="en-US" altLang="ko-KR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행동 횟수 등을</a:t>
            </a:r>
            <a:endParaRPr lang="en-US" altLang="ko-KR" sz="1600" b="1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계산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하는 동작을 담고 있는 클래스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81B3E6-B816-C6CC-5E4C-89F420E5C1BD}"/>
              </a:ext>
            </a:extLst>
          </p:cNvPr>
          <p:cNvSpPr txBox="1"/>
          <p:nvPr/>
        </p:nvSpPr>
        <p:spPr>
          <a:xfrm>
            <a:off x="8913772" y="2910871"/>
            <a:ext cx="2826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파워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돈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날짜 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운영에 관련된 변수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담고 있는 클래스</a:t>
            </a: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BC02331E-F922-8E5A-CA85-9931F35EA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B62DA2-3511-6E42-506E-FE8FE85288C0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1033877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5366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입력 </a:t>
            </a:r>
            <a:r>
              <a:rPr lang="en-US" altLang="ko-KR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&amp;</a:t>
            </a:r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상수 </a:t>
            </a:r>
            <a:r>
              <a:rPr lang="en-US" altLang="ko-KR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&amp; </a:t>
            </a:r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음악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9FD9F389-0F7C-C0BD-56E5-34570E8AA420}"/>
              </a:ext>
            </a:extLst>
          </p:cNvPr>
          <p:cNvSpPr/>
          <p:nvPr/>
        </p:nvSpPr>
        <p:spPr>
          <a:xfrm>
            <a:off x="1894795" y="4584185"/>
            <a:ext cx="2235200" cy="6989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94A6B3-CC2C-12A3-2329-28BB3EB36C20}"/>
              </a:ext>
            </a:extLst>
          </p:cNvPr>
          <p:cNvSpPr txBox="1"/>
          <p:nvPr/>
        </p:nvSpPr>
        <p:spPr>
          <a:xfrm>
            <a:off x="2608079" y="4728339"/>
            <a:ext cx="1078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Music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1DBAEA1-2D50-48C2-7ED3-37174214728E}"/>
              </a:ext>
            </a:extLst>
          </p:cNvPr>
          <p:cNvSpPr/>
          <p:nvPr/>
        </p:nvSpPr>
        <p:spPr>
          <a:xfrm>
            <a:off x="1852386" y="1665528"/>
            <a:ext cx="2235200" cy="6989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134952D-4047-7E1A-7EA7-FAA43971B47E}"/>
              </a:ext>
            </a:extLst>
          </p:cNvPr>
          <p:cNvSpPr txBox="1"/>
          <p:nvPr/>
        </p:nvSpPr>
        <p:spPr>
          <a:xfrm>
            <a:off x="2263392" y="1823115"/>
            <a:ext cx="1435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SetPosition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A965BEE-55D3-88D7-9A73-16A5A7A5B319}"/>
              </a:ext>
            </a:extLst>
          </p:cNvPr>
          <p:cNvSpPr txBox="1"/>
          <p:nvPr/>
        </p:nvSpPr>
        <p:spPr>
          <a:xfrm>
            <a:off x="1414993" y="2517164"/>
            <a:ext cx="31099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커서 위치 이동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콘솔의 특정 부분 지우기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색깔 지정과 같은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콘솔 동작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관련된 클래스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736AFD-9B60-7A36-DE07-51512463E144}"/>
              </a:ext>
            </a:extLst>
          </p:cNvPr>
          <p:cNvSpPr txBox="1"/>
          <p:nvPr/>
        </p:nvSpPr>
        <p:spPr>
          <a:xfrm>
            <a:off x="1091095" y="5435821"/>
            <a:ext cx="384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배경음악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효과음 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음악 파일을 재생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시키는 클래스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4BD9F7-F0BA-0F80-CA79-385688A1B28D}"/>
              </a:ext>
            </a:extLst>
          </p:cNvPr>
          <p:cNvSpPr/>
          <p:nvPr/>
        </p:nvSpPr>
        <p:spPr>
          <a:xfrm>
            <a:off x="7569874" y="4460211"/>
            <a:ext cx="2235200" cy="698962"/>
          </a:xfrm>
          <a:prstGeom prst="rect">
            <a:avLst/>
          </a:prstGeom>
          <a:noFill/>
          <a:ln w="38100">
            <a:solidFill>
              <a:srgbClr val="B640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817CC2-5051-E5D5-BD91-982F2804317D}"/>
              </a:ext>
            </a:extLst>
          </p:cNvPr>
          <p:cNvSpPr txBox="1"/>
          <p:nvPr/>
        </p:nvSpPr>
        <p:spPr>
          <a:xfrm>
            <a:off x="7800722" y="4610533"/>
            <a:ext cx="1854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ConstantGroup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7FC4D5-9FB8-F3D9-BED3-C76EFF88FD46}"/>
              </a:ext>
            </a:extLst>
          </p:cNvPr>
          <p:cNvSpPr txBox="1"/>
          <p:nvPr/>
        </p:nvSpPr>
        <p:spPr>
          <a:xfrm>
            <a:off x="6766174" y="5311847"/>
            <a:ext cx="3842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이미지의 크기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이미지의 좌표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텍스트의 좌표 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매크로 상수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담고 있는 헤더 파일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0C8DCA-A5FA-1807-2B00-1E444C4CDC56}"/>
              </a:ext>
            </a:extLst>
          </p:cNvPr>
          <p:cNvSpPr/>
          <p:nvPr/>
        </p:nvSpPr>
        <p:spPr>
          <a:xfrm>
            <a:off x="7436075" y="1665528"/>
            <a:ext cx="2235200" cy="69896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DE939D-83A5-1B2A-015C-7272BBA0B9B7}"/>
              </a:ext>
            </a:extLst>
          </p:cNvPr>
          <p:cNvSpPr txBox="1"/>
          <p:nvPr/>
        </p:nvSpPr>
        <p:spPr>
          <a:xfrm>
            <a:off x="7800722" y="1809682"/>
            <a:ext cx="1662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EKEYBOARD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8C87A1-DBCD-136E-D55B-6BC1D2FA29B1}"/>
              </a:ext>
            </a:extLst>
          </p:cNvPr>
          <p:cNvSpPr txBox="1"/>
          <p:nvPr/>
        </p:nvSpPr>
        <p:spPr>
          <a:xfrm>
            <a:off x="6632375" y="2517164"/>
            <a:ext cx="3842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받을 키보드의 값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뉴스의 종류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건물 번호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엔딩 번호 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열거형 변수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담고 있는 헤더 파일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FE786AE-C312-452E-DE4E-F17FD5056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5A0634-BF6E-D41B-C968-09FDBAB323CA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2856983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60959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Scene </a:t>
            </a:r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중심 코드 구조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06DEEF-4706-D6AA-9773-EE25E239ECE4}"/>
              </a:ext>
            </a:extLst>
          </p:cNvPr>
          <p:cNvSpPr/>
          <p:nvPr/>
        </p:nvSpPr>
        <p:spPr>
          <a:xfrm>
            <a:off x="8817648" y="2378761"/>
            <a:ext cx="1876524" cy="51348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3E737E-8819-4FD6-2728-94CF6AC25EEA}"/>
              </a:ext>
            </a:extLst>
          </p:cNvPr>
          <p:cNvSpPr txBox="1"/>
          <p:nvPr/>
        </p:nvSpPr>
        <p:spPr>
          <a:xfrm>
            <a:off x="9056299" y="2450834"/>
            <a:ext cx="1634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EKEYBOARD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0BEEE43-7B10-F064-E08E-2946A0D64403}"/>
              </a:ext>
            </a:extLst>
          </p:cNvPr>
          <p:cNvSpPr/>
          <p:nvPr/>
        </p:nvSpPr>
        <p:spPr>
          <a:xfrm>
            <a:off x="8814600" y="3176961"/>
            <a:ext cx="1876524" cy="51348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8B2D02-FFF3-E968-0ADF-9C8BE908D4A2}"/>
              </a:ext>
            </a:extLst>
          </p:cNvPr>
          <p:cNvSpPr txBox="1"/>
          <p:nvPr/>
        </p:nvSpPr>
        <p:spPr>
          <a:xfrm>
            <a:off x="9053251" y="3249034"/>
            <a:ext cx="1634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SetPotision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8C648A1-EDB8-4492-E68A-B13D8238E6E7}"/>
              </a:ext>
            </a:extLst>
          </p:cNvPr>
          <p:cNvCxnSpPr>
            <a:stCxn id="10" idx="0"/>
            <a:endCxn id="8" idx="2"/>
          </p:cNvCxnSpPr>
          <p:nvPr/>
        </p:nvCxnSpPr>
        <p:spPr>
          <a:xfrm flipV="1">
            <a:off x="9752862" y="2892241"/>
            <a:ext cx="3048" cy="2847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429DA3-0CA0-8360-610F-FB4DEADDD207}"/>
              </a:ext>
            </a:extLst>
          </p:cNvPr>
          <p:cNvSpPr/>
          <p:nvPr/>
        </p:nvSpPr>
        <p:spPr>
          <a:xfrm>
            <a:off x="1317085" y="2468335"/>
            <a:ext cx="1876524" cy="513480"/>
          </a:xfrm>
          <a:prstGeom prst="rect">
            <a:avLst/>
          </a:prstGeom>
          <a:noFill/>
          <a:ln w="38100">
            <a:solidFill>
              <a:srgbClr val="B640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7FA77B-0E7E-1CC9-FE9C-6321EC2CC9F0}"/>
              </a:ext>
            </a:extLst>
          </p:cNvPr>
          <p:cNvSpPr txBox="1"/>
          <p:nvPr/>
        </p:nvSpPr>
        <p:spPr>
          <a:xfrm>
            <a:off x="1379142" y="2540408"/>
            <a:ext cx="1811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ConstantGroup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ADC5E26-B51D-B1DB-0C05-4BA5E3960AC6}"/>
              </a:ext>
            </a:extLst>
          </p:cNvPr>
          <p:cNvCxnSpPr>
            <a:cxnSpLocks/>
          </p:cNvCxnSpPr>
          <p:nvPr/>
        </p:nvCxnSpPr>
        <p:spPr>
          <a:xfrm flipV="1">
            <a:off x="2331840" y="3004404"/>
            <a:ext cx="0" cy="2107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319B85D-656D-E6C4-4998-02FA975F90B2}"/>
              </a:ext>
            </a:extLst>
          </p:cNvPr>
          <p:cNvSpPr/>
          <p:nvPr/>
        </p:nvSpPr>
        <p:spPr>
          <a:xfrm>
            <a:off x="1075379" y="4655697"/>
            <a:ext cx="2512921" cy="5134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890B499-3331-8232-B8AB-9FD375062162}"/>
              </a:ext>
            </a:extLst>
          </p:cNvPr>
          <p:cNvSpPr/>
          <p:nvPr/>
        </p:nvSpPr>
        <p:spPr>
          <a:xfrm>
            <a:off x="910478" y="3247749"/>
            <a:ext cx="2744093" cy="51348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CD3C1C-EC11-7CF5-AF5C-F79D36595F20}"/>
              </a:ext>
            </a:extLst>
          </p:cNvPr>
          <p:cNvSpPr txBox="1"/>
          <p:nvPr/>
        </p:nvSpPr>
        <p:spPr>
          <a:xfrm>
            <a:off x="919895" y="3319824"/>
            <a:ext cx="2734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이미지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관련 클래스 집합</a:t>
            </a:r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EAC797AF-B943-C7FF-B201-F9DF55528EEE}"/>
              </a:ext>
            </a:extLst>
          </p:cNvPr>
          <p:cNvSpPr/>
          <p:nvPr/>
        </p:nvSpPr>
        <p:spPr>
          <a:xfrm>
            <a:off x="2251274" y="3759884"/>
            <a:ext cx="144729" cy="1247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5E9684C8-DD00-E799-4EDB-03324E910D2F}"/>
              </a:ext>
            </a:extLst>
          </p:cNvPr>
          <p:cNvCxnSpPr>
            <a:cxnSpLocks/>
          </p:cNvCxnSpPr>
          <p:nvPr/>
        </p:nvCxnSpPr>
        <p:spPr>
          <a:xfrm>
            <a:off x="2323638" y="3894218"/>
            <a:ext cx="0" cy="2682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1E7AA0D-1E03-1C61-373C-63D4D367E4AA}"/>
              </a:ext>
            </a:extLst>
          </p:cNvPr>
          <p:cNvSpPr/>
          <p:nvPr/>
        </p:nvSpPr>
        <p:spPr>
          <a:xfrm>
            <a:off x="4836559" y="4564727"/>
            <a:ext cx="2512921" cy="5134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327C946-A4CB-D5E3-774D-4C065451E8E9}"/>
              </a:ext>
            </a:extLst>
          </p:cNvPr>
          <p:cNvSpPr/>
          <p:nvPr/>
        </p:nvSpPr>
        <p:spPr>
          <a:xfrm>
            <a:off x="8496401" y="4564727"/>
            <a:ext cx="2512921" cy="5134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156D18C-3913-29E3-A557-85A3F6D0FDC6}"/>
              </a:ext>
            </a:extLst>
          </p:cNvPr>
          <p:cNvSpPr/>
          <p:nvPr/>
        </p:nvSpPr>
        <p:spPr>
          <a:xfrm>
            <a:off x="4998747" y="3175676"/>
            <a:ext cx="2194505" cy="51348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401D070-C1DE-D50D-7A6A-1B8329F969C0}"/>
              </a:ext>
            </a:extLst>
          </p:cNvPr>
          <p:cNvSpPr txBox="1"/>
          <p:nvPr/>
        </p:nvSpPr>
        <p:spPr>
          <a:xfrm>
            <a:off x="5709806" y="3247750"/>
            <a:ext cx="1008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Music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B7F1F0D-A5CC-06B9-BDFA-36FA147FFCEF}"/>
              </a:ext>
            </a:extLst>
          </p:cNvPr>
          <p:cNvSpPr txBox="1"/>
          <p:nvPr/>
        </p:nvSpPr>
        <p:spPr>
          <a:xfrm>
            <a:off x="1490472" y="4708875"/>
            <a:ext cx="181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Preview Scene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93F3A1A7-D9B0-D038-2AFF-B2EDC322DC01}"/>
              </a:ext>
            </a:extLst>
          </p:cNvPr>
          <p:cNvCxnSpPr>
            <a:cxnSpLocks/>
          </p:cNvCxnSpPr>
          <p:nvPr/>
        </p:nvCxnSpPr>
        <p:spPr>
          <a:xfrm flipV="1">
            <a:off x="2323638" y="4162443"/>
            <a:ext cx="0" cy="4932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DF5EAE2E-4B15-FD6A-904A-2A45A4006F51}"/>
              </a:ext>
            </a:extLst>
          </p:cNvPr>
          <p:cNvCxnSpPr>
            <a:cxnSpLocks/>
          </p:cNvCxnSpPr>
          <p:nvPr/>
        </p:nvCxnSpPr>
        <p:spPr>
          <a:xfrm flipH="1">
            <a:off x="2323638" y="4154357"/>
            <a:ext cx="742922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이등변 삼각형 81">
            <a:extLst>
              <a:ext uri="{FF2B5EF4-FFF2-40B4-BE49-F238E27FC236}">
                <a16:creationId xmlns:a16="http://schemas.microsoft.com/office/drawing/2014/main" id="{9FB7944D-2758-1D99-CC9C-C6117CD485F0}"/>
              </a:ext>
            </a:extLst>
          </p:cNvPr>
          <p:cNvSpPr/>
          <p:nvPr/>
        </p:nvSpPr>
        <p:spPr>
          <a:xfrm>
            <a:off x="6023634" y="3697501"/>
            <a:ext cx="144729" cy="1247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8AD77973-3586-3CC6-6AA5-A34445A19466}"/>
              </a:ext>
            </a:extLst>
          </p:cNvPr>
          <p:cNvCxnSpPr>
            <a:cxnSpLocks/>
          </p:cNvCxnSpPr>
          <p:nvPr/>
        </p:nvCxnSpPr>
        <p:spPr>
          <a:xfrm>
            <a:off x="6095998" y="3822267"/>
            <a:ext cx="0" cy="3440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F372A75C-0187-6111-A5D0-367AAB43BCDE}"/>
              </a:ext>
            </a:extLst>
          </p:cNvPr>
          <p:cNvCxnSpPr>
            <a:cxnSpLocks/>
          </p:cNvCxnSpPr>
          <p:nvPr/>
        </p:nvCxnSpPr>
        <p:spPr>
          <a:xfrm flipV="1">
            <a:off x="6099115" y="4028330"/>
            <a:ext cx="0" cy="4932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95E2780E-9D8E-6613-0064-6C9E47983BF0}"/>
              </a:ext>
            </a:extLst>
          </p:cNvPr>
          <p:cNvCxnSpPr>
            <a:cxnSpLocks/>
          </p:cNvCxnSpPr>
          <p:nvPr/>
        </p:nvCxnSpPr>
        <p:spPr>
          <a:xfrm flipV="1">
            <a:off x="9752861" y="4154357"/>
            <a:ext cx="0" cy="3924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EF776314-E76A-A867-381E-3F12B79BD4BD}"/>
              </a:ext>
            </a:extLst>
          </p:cNvPr>
          <p:cNvSpPr txBox="1"/>
          <p:nvPr/>
        </p:nvSpPr>
        <p:spPr>
          <a:xfrm>
            <a:off x="5454511" y="4611786"/>
            <a:ext cx="1702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Start Scene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926D3A7-50FE-58BE-F0EC-D4B9EF231874}"/>
              </a:ext>
            </a:extLst>
          </p:cNvPr>
          <p:cNvSpPr txBox="1"/>
          <p:nvPr/>
        </p:nvSpPr>
        <p:spPr>
          <a:xfrm>
            <a:off x="8998626" y="4611786"/>
            <a:ext cx="1702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Select Scene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3" name="이등변 삼각형 102">
            <a:extLst>
              <a:ext uri="{FF2B5EF4-FFF2-40B4-BE49-F238E27FC236}">
                <a16:creationId xmlns:a16="http://schemas.microsoft.com/office/drawing/2014/main" id="{4EA36652-C3B0-7F62-6BF6-24D2B4378300}"/>
              </a:ext>
            </a:extLst>
          </p:cNvPr>
          <p:cNvSpPr/>
          <p:nvPr/>
        </p:nvSpPr>
        <p:spPr>
          <a:xfrm>
            <a:off x="9680495" y="3723074"/>
            <a:ext cx="144729" cy="1247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C45B8B9B-1E11-F70A-F05A-6E05196D229C}"/>
              </a:ext>
            </a:extLst>
          </p:cNvPr>
          <p:cNvCxnSpPr>
            <a:cxnSpLocks/>
          </p:cNvCxnSpPr>
          <p:nvPr/>
        </p:nvCxnSpPr>
        <p:spPr>
          <a:xfrm>
            <a:off x="9752859" y="3862659"/>
            <a:ext cx="0" cy="2682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슬라이드 번호 개체 틀 104">
            <a:extLst>
              <a:ext uri="{FF2B5EF4-FFF2-40B4-BE49-F238E27FC236}">
                <a16:creationId xmlns:a16="http://schemas.microsoft.com/office/drawing/2014/main" id="{7DBEFD72-4F5E-9D3E-99C5-BFE084E0B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2C1D0FA-977A-7AB0-E3EC-59F4971224B1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3752885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5949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Scene </a:t>
            </a:r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중심 코드 구조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06DEEF-4706-D6AA-9773-EE25E239ECE4}"/>
              </a:ext>
            </a:extLst>
          </p:cNvPr>
          <p:cNvSpPr/>
          <p:nvPr/>
        </p:nvSpPr>
        <p:spPr>
          <a:xfrm>
            <a:off x="8817648" y="1513884"/>
            <a:ext cx="1876524" cy="51348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3E737E-8819-4FD6-2728-94CF6AC25EEA}"/>
              </a:ext>
            </a:extLst>
          </p:cNvPr>
          <p:cNvSpPr txBox="1"/>
          <p:nvPr/>
        </p:nvSpPr>
        <p:spPr>
          <a:xfrm>
            <a:off x="9056299" y="1585957"/>
            <a:ext cx="1634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EKEYBOARD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0BEEE43-7B10-F064-E08E-2946A0D64403}"/>
              </a:ext>
            </a:extLst>
          </p:cNvPr>
          <p:cNvSpPr/>
          <p:nvPr/>
        </p:nvSpPr>
        <p:spPr>
          <a:xfrm>
            <a:off x="8814600" y="2312084"/>
            <a:ext cx="1876524" cy="51348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8B2D02-FFF3-E968-0ADF-9C8BE908D4A2}"/>
              </a:ext>
            </a:extLst>
          </p:cNvPr>
          <p:cNvSpPr txBox="1"/>
          <p:nvPr/>
        </p:nvSpPr>
        <p:spPr>
          <a:xfrm>
            <a:off x="9053251" y="2384157"/>
            <a:ext cx="1634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SetPotision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8C648A1-EDB8-4492-E68A-B13D8238E6E7}"/>
              </a:ext>
            </a:extLst>
          </p:cNvPr>
          <p:cNvCxnSpPr>
            <a:stCxn id="10" idx="0"/>
            <a:endCxn id="8" idx="2"/>
          </p:cNvCxnSpPr>
          <p:nvPr/>
        </p:nvCxnSpPr>
        <p:spPr>
          <a:xfrm flipV="1">
            <a:off x="9752862" y="2027364"/>
            <a:ext cx="3048" cy="2847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429DA3-0CA0-8360-610F-FB4DEADDD207}"/>
              </a:ext>
            </a:extLst>
          </p:cNvPr>
          <p:cNvSpPr/>
          <p:nvPr/>
        </p:nvSpPr>
        <p:spPr>
          <a:xfrm>
            <a:off x="1317085" y="1603458"/>
            <a:ext cx="1876524" cy="513480"/>
          </a:xfrm>
          <a:prstGeom prst="rect">
            <a:avLst/>
          </a:prstGeom>
          <a:noFill/>
          <a:ln w="38100">
            <a:solidFill>
              <a:srgbClr val="B640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B640D9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7FA77B-0E7E-1CC9-FE9C-6321EC2CC9F0}"/>
              </a:ext>
            </a:extLst>
          </p:cNvPr>
          <p:cNvSpPr txBox="1"/>
          <p:nvPr/>
        </p:nvSpPr>
        <p:spPr>
          <a:xfrm>
            <a:off x="1379142" y="1675531"/>
            <a:ext cx="1811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ConstantGroup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ADC5E26-B51D-B1DB-0C05-4BA5E3960AC6}"/>
              </a:ext>
            </a:extLst>
          </p:cNvPr>
          <p:cNvCxnSpPr>
            <a:cxnSpLocks/>
          </p:cNvCxnSpPr>
          <p:nvPr/>
        </p:nvCxnSpPr>
        <p:spPr>
          <a:xfrm flipV="1">
            <a:off x="2331840" y="2139527"/>
            <a:ext cx="0" cy="2107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319B85D-656D-E6C4-4998-02FA975F90B2}"/>
              </a:ext>
            </a:extLst>
          </p:cNvPr>
          <p:cNvSpPr/>
          <p:nvPr/>
        </p:nvSpPr>
        <p:spPr>
          <a:xfrm>
            <a:off x="1075379" y="4274126"/>
            <a:ext cx="2512921" cy="5134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890B499-3331-8232-B8AB-9FD375062162}"/>
              </a:ext>
            </a:extLst>
          </p:cNvPr>
          <p:cNvSpPr/>
          <p:nvPr/>
        </p:nvSpPr>
        <p:spPr>
          <a:xfrm>
            <a:off x="910478" y="2382872"/>
            <a:ext cx="2744093" cy="51348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CD3C1C-EC11-7CF5-AF5C-F79D36595F20}"/>
              </a:ext>
            </a:extLst>
          </p:cNvPr>
          <p:cNvSpPr txBox="1"/>
          <p:nvPr/>
        </p:nvSpPr>
        <p:spPr>
          <a:xfrm>
            <a:off x="919895" y="2454947"/>
            <a:ext cx="2734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이미지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관련 클래스 집합</a:t>
            </a:r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EAC797AF-B943-C7FF-B201-F9DF55528EEE}"/>
              </a:ext>
            </a:extLst>
          </p:cNvPr>
          <p:cNvSpPr/>
          <p:nvPr/>
        </p:nvSpPr>
        <p:spPr>
          <a:xfrm>
            <a:off x="2251274" y="2895007"/>
            <a:ext cx="144729" cy="1247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5E9684C8-DD00-E799-4EDB-03324E910D2F}"/>
              </a:ext>
            </a:extLst>
          </p:cNvPr>
          <p:cNvCxnSpPr>
            <a:cxnSpLocks/>
          </p:cNvCxnSpPr>
          <p:nvPr/>
        </p:nvCxnSpPr>
        <p:spPr>
          <a:xfrm>
            <a:off x="2323638" y="3029341"/>
            <a:ext cx="0" cy="2682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1E7AA0D-1E03-1C61-373C-63D4D367E4AA}"/>
              </a:ext>
            </a:extLst>
          </p:cNvPr>
          <p:cNvSpPr/>
          <p:nvPr/>
        </p:nvSpPr>
        <p:spPr>
          <a:xfrm>
            <a:off x="4836559" y="4274126"/>
            <a:ext cx="2512921" cy="5134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327C946-A4CB-D5E3-774D-4C065451E8E9}"/>
              </a:ext>
            </a:extLst>
          </p:cNvPr>
          <p:cNvSpPr/>
          <p:nvPr/>
        </p:nvSpPr>
        <p:spPr>
          <a:xfrm>
            <a:off x="8496398" y="4274126"/>
            <a:ext cx="2512921" cy="5134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156D18C-3913-29E3-A557-85A3F6D0FDC6}"/>
              </a:ext>
            </a:extLst>
          </p:cNvPr>
          <p:cNvSpPr/>
          <p:nvPr/>
        </p:nvSpPr>
        <p:spPr>
          <a:xfrm>
            <a:off x="4998747" y="2310799"/>
            <a:ext cx="2194505" cy="51348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401D070-C1DE-D50D-7A6A-1B8329F969C0}"/>
              </a:ext>
            </a:extLst>
          </p:cNvPr>
          <p:cNvSpPr txBox="1"/>
          <p:nvPr/>
        </p:nvSpPr>
        <p:spPr>
          <a:xfrm>
            <a:off x="5709806" y="2382873"/>
            <a:ext cx="1008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Music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B7F1F0D-A5CC-06B9-BDFA-36FA147FFCEF}"/>
              </a:ext>
            </a:extLst>
          </p:cNvPr>
          <p:cNvSpPr txBox="1"/>
          <p:nvPr/>
        </p:nvSpPr>
        <p:spPr>
          <a:xfrm>
            <a:off x="1490472" y="4327304"/>
            <a:ext cx="181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Tutorial Scene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93F3A1A7-D9B0-D038-2AFF-B2EDC322DC01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2323638" y="3297566"/>
            <a:ext cx="8202" cy="9765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DF5EAE2E-4B15-FD6A-904A-2A45A4006F51}"/>
              </a:ext>
            </a:extLst>
          </p:cNvPr>
          <p:cNvCxnSpPr>
            <a:cxnSpLocks/>
          </p:cNvCxnSpPr>
          <p:nvPr/>
        </p:nvCxnSpPr>
        <p:spPr>
          <a:xfrm flipH="1">
            <a:off x="2323638" y="3883840"/>
            <a:ext cx="742922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이등변 삼각형 81">
            <a:extLst>
              <a:ext uri="{FF2B5EF4-FFF2-40B4-BE49-F238E27FC236}">
                <a16:creationId xmlns:a16="http://schemas.microsoft.com/office/drawing/2014/main" id="{9FB7944D-2758-1D99-CC9C-C6117CD485F0}"/>
              </a:ext>
            </a:extLst>
          </p:cNvPr>
          <p:cNvSpPr/>
          <p:nvPr/>
        </p:nvSpPr>
        <p:spPr>
          <a:xfrm>
            <a:off x="6023634" y="2832624"/>
            <a:ext cx="144729" cy="1247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8AD77973-3586-3CC6-6AA5-A34445A19466}"/>
              </a:ext>
            </a:extLst>
          </p:cNvPr>
          <p:cNvCxnSpPr>
            <a:cxnSpLocks/>
          </p:cNvCxnSpPr>
          <p:nvPr/>
        </p:nvCxnSpPr>
        <p:spPr>
          <a:xfrm>
            <a:off x="6095998" y="2957390"/>
            <a:ext cx="0" cy="3440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F372A75C-0187-6111-A5D0-367AAB43BCDE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6093020" y="3163453"/>
            <a:ext cx="6095" cy="111067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95E2780E-9D8E-6613-0064-6C9E47983BF0}"/>
              </a:ext>
            </a:extLst>
          </p:cNvPr>
          <p:cNvCxnSpPr>
            <a:cxnSpLocks/>
          </p:cNvCxnSpPr>
          <p:nvPr/>
        </p:nvCxnSpPr>
        <p:spPr>
          <a:xfrm flipV="1">
            <a:off x="9752859" y="3289480"/>
            <a:ext cx="2" cy="98464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EF776314-E76A-A867-381E-3F12B79BD4BD}"/>
              </a:ext>
            </a:extLst>
          </p:cNvPr>
          <p:cNvSpPr txBox="1"/>
          <p:nvPr/>
        </p:nvSpPr>
        <p:spPr>
          <a:xfrm>
            <a:off x="5316912" y="4321185"/>
            <a:ext cx="1702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Game Scene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926D3A7-50FE-58BE-F0EC-D4B9EF231874}"/>
              </a:ext>
            </a:extLst>
          </p:cNvPr>
          <p:cNvSpPr txBox="1"/>
          <p:nvPr/>
        </p:nvSpPr>
        <p:spPr>
          <a:xfrm>
            <a:off x="8891204" y="4320717"/>
            <a:ext cx="1702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Ending Scene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3" name="이등변 삼각형 102">
            <a:extLst>
              <a:ext uri="{FF2B5EF4-FFF2-40B4-BE49-F238E27FC236}">
                <a16:creationId xmlns:a16="http://schemas.microsoft.com/office/drawing/2014/main" id="{4EA36652-C3B0-7F62-6BF6-24D2B4378300}"/>
              </a:ext>
            </a:extLst>
          </p:cNvPr>
          <p:cNvSpPr/>
          <p:nvPr/>
        </p:nvSpPr>
        <p:spPr>
          <a:xfrm>
            <a:off x="9680495" y="2858197"/>
            <a:ext cx="144729" cy="1247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C45B8B9B-1E11-F70A-F05A-6E05196D229C}"/>
              </a:ext>
            </a:extLst>
          </p:cNvPr>
          <p:cNvCxnSpPr>
            <a:cxnSpLocks/>
          </p:cNvCxnSpPr>
          <p:nvPr/>
        </p:nvCxnSpPr>
        <p:spPr>
          <a:xfrm>
            <a:off x="9752859" y="2997782"/>
            <a:ext cx="0" cy="2997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433E57-F86D-FBC9-0ACB-BB7F4CC0F78B}"/>
              </a:ext>
            </a:extLst>
          </p:cNvPr>
          <p:cNvSpPr/>
          <p:nvPr/>
        </p:nvSpPr>
        <p:spPr>
          <a:xfrm>
            <a:off x="2670874" y="3121371"/>
            <a:ext cx="1876524" cy="51348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835DC1-668F-804F-867B-87C5B7D53500}"/>
              </a:ext>
            </a:extLst>
          </p:cNvPr>
          <p:cNvSpPr txBox="1"/>
          <p:nvPr/>
        </p:nvSpPr>
        <p:spPr>
          <a:xfrm>
            <a:off x="2821904" y="3193445"/>
            <a:ext cx="166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MenuHandler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6DF9170-CC7B-C297-0D58-5ECA8F87AC5C}"/>
              </a:ext>
            </a:extLst>
          </p:cNvPr>
          <p:cNvCxnSpPr>
            <a:cxnSpLocks/>
          </p:cNvCxnSpPr>
          <p:nvPr/>
        </p:nvCxnSpPr>
        <p:spPr>
          <a:xfrm flipV="1">
            <a:off x="3190561" y="2895007"/>
            <a:ext cx="0" cy="2107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564BC5A-1807-C1EA-C693-FB4620B82762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34324" y="3821647"/>
            <a:ext cx="0" cy="7092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0EE9F86-CA81-F5B8-9C6A-77D89B811CDF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4334324" y="4530866"/>
            <a:ext cx="5022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4D7E2667-2323-E2F0-5076-033C38860FD6}"/>
              </a:ext>
            </a:extLst>
          </p:cNvPr>
          <p:cNvSpPr/>
          <p:nvPr/>
        </p:nvSpPr>
        <p:spPr>
          <a:xfrm>
            <a:off x="4261959" y="3696881"/>
            <a:ext cx="144729" cy="1247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25FD0F3-EE80-4431-C01A-8DEC0298A592}"/>
              </a:ext>
            </a:extLst>
          </p:cNvPr>
          <p:cNvSpPr/>
          <p:nvPr/>
        </p:nvSpPr>
        <p:spPr>
          <a:xfrm>
            <a:off x="1075379" y="5642263"/>
            <a:ext cx="2512921" cy="51348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677733D-7F40-C1B9-AF50-C4178BDF29C9}"/>
              </a:ext>
            </a:extLst>
          </p:cNvPr>
          <p:cNvSpPr txBox="1"/>
          <p:nvPr/>
        </p:nvSpPr>
        <p:spPr>
          <a:xfrm>
            <a:off x="1084795" y="5714338"/>
            <a:ext cx="2512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Map</a:t>
            </a:r>
            <a:r>
              <a:rPr lang="ko-KR" altLang="en-US" dirty="0">
                <a:solidFill>
                  <a:schemeClr val="bg1"/>
                </a:solidFill>
              </a:rPr>
              <a:t> 관련 클래스 집합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3D4B1AB-986E-A94A-23A6-D3600C91D8C7}"/>
              </a:ext>
            </a:extLst>
          </p:cNvPr>
          <p:cNvSpPr/>
          <p:nvPr/>
        </p:nvSpPr>
        <p:spPr>
          <a:xfrm>
            <a:off x="7423493" y="5632457"/>
            <a:ext cx="2512921" cy="51348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065A4E6-1947-621B-631F-22E0EB1931B6}"/>
              </a:ext>
            </a:extLst>
          </p:cNvPr>
          <p:cNvSpPr/>
          <p:nvPr/>
        </p:nvSpPr>
        <p:spPr>
          <a:xfrm>
            <a:off x="4430672" y="5619270"/>
            <a:ext cx="2512921" cy="51348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C4EA94E-5801-9C76-703D-43D43B05E854}"/>
              </a:ext>
            </a:extLst>
          </p:cNvPr>
          <p:cNvSpPr txBox="1"/>
          <p:nvPr/>
        </p:nvSpPr>
        <p:spPr>
          <a:xfrm>
            <a:off x="4406688" y="5689681"/>
            <a:ext cx="2512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뉴스 관련 클래스 집합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DB52E48-C8E0-0A9B-930D-EACA7C7AAFDA}"/>
              </a:ext>
            </a:extLst>
          </p:cNvPr>
          <p:cNvSpPr txBox="1"/>
          <p:nvPr/>
        </p:nvSpPr>
        <p:spPr>
          <a:xfrm>
            <a:off x="7423493" y="5689681"/>
            <a:ext cx="2512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Info </a:t>
            </a:r>
            <a:r>
              <a:rPr lang="ko-KR" altLang="en-US" dirty="0">
                <a:solidFill>
                  <a:schemeClr val="bg1"/>
                </a:solidFill>
              </a:rPr>
              <a:t>관련 클래스 집합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A0795596-862D-8264-AF68-D1DD66C54825}"/>
              </a:ext>
            </a:extLst>
          </p:cNvPr>
          <p:cNvCxnSpPr>
            <a:cxnSpLocks/>
          </p:cNvCxnSpPr>
          <p:nvPr/>
        </p:nvCxnSpPr>
        <p:spPr>
          <a:xfrm flipH="1">
            <a:off x="1927398" y="5243248"/>
            <a:ext cx="66405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A3BB0EA-6CFE-0B03-A97B-A17F1CF43947}"/>
              </a:ext>
            </a:extLst>
          </p:cNvPr>
          <p:cNvCxnSpPr>
            <a:cxnSpLocks/>
          </p:cNvCxnSpPr>
          <p:nvPr/>
        </p:nvCxnSpPr>
        <p:spPr>
          <a:xfrm flipV="1">
            <a:off x="1927398" y="5243248"/>
            <a:ext cx="0" cy="408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CB4CACD-144B-2217-40E5-67C3469C2E6C}"/>
              </a:ext>
            </a:extLst>
          </p:cNvPr>
          <p:cNvCxnSpPr>
            <a:cxnSpLocks/>
          </p:cNvCxnSpPr>
          <p:nvPr/>
        </p:nvCxnSpPr>
        <p:spPr>
          <a:xfrm flipV="1">
            <a:off x="5982808" y="4920400"/>
            <a:ext cx="0" cy="6988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E7E73841-77B9-FC11-396C-B6FC0B082199}"/>
              </a:ext>
            </a:extLst>
          </p:cNvPr>
          <p:cNvCxnSpPr>
            <a:cxnSpLocks/>
          </p:cNvCxnSpPr>
          <p:nvPr/>
        </p:nvCxnSpPr>
        <p:spPr>
          <a:xfrm flipV="1">
            <a:off x="8576656" y="5243248"/>
            <a:ext cx="0" cy="38458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이등변 삼각형 62">
            <a:extLst>
              <a:ext uri="{FF2B5EF4-FFF2-40B4-BE49-F238E27FC236}">
                <a16:creationId xmlns:a16="http://schemas.microsoft.com/office/drawing/2014/main" id="{ABF1D304-A143-6227-DC99-8D33E3BB088E}"/>
              </a:ext>
            </a:extLst>
          </p:cNvPr>
          <p:cNvSpPr/>
          <p:nvPr/>
        </p:nvSpPr>
        <p:spPr>
          <a:xfrm>
            <a:off x="5910443" y="4795634"/>
            <a:ext cx="144729" cy="1247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5EACBC5B-4DD9-EE99-C0D0-C7BB4D2BF90F}"/>
              </a:ext>
            </a:extLst>
          </p:cNvPr>
          <p:cNvCxnSpPr>
            <a:cxnSpLocks/>
          </p:cNvCxnSpPr>
          <p:nvPr/>
        </p:nvCxnSpPr>
        <p:spPr>
          <a:xfrm flipV="1">
            <a:off x="9752859" y="4920400"/>
            <a:ext cx="0" cy="6988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이등변 삼각형 67">
            <a:extLst>
              <a:ext uri="{FF2B5EF4-FFF2-40B4-BE49-F238E27FC236}">
                <a16:creationId xmlns:a16="http://schemas.microsoft.com/office/drawing/2014/main" id="{8BA31156-F0D9-A101-7CE5-C7A9D7B5BB37}"/>
              </a:ext>
            </a:extLst>
          </p:cNvPr>
          <p:cNvSpPr/>
          <p:nvPr/>
        </p:nvSpPr>
        <p:spPr>
          <a:xfrm>
            <a:off x="9680494" y="4791620"/>
            <a:ext cx="144729" cy="1247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슬라이드 번호 개체 틀 70">
            <a:extLst>
              <a:ext uri="{FF2B5EF4-FFF2-40B4-BE49-F238E27FC236}">
                <a16:creationId xmlns:a16="http://schemas.microsoft.com/office/drawing/2014/main" id="{1BAAC741-BB9D-96D3-CFF1-DF3ED9D5A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24BCE33-1D32-B5D7-8563-895BE6613095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ABF1D304-A143-6227-DC99-8D33E3BB088E}"/>
              </a:ext>
            </a:extLst>
          </p:cNvPr>
          <p:cNvSpPr/>
          <p:nvPr/>
        </p:nvSpPr>
        <p:spPr>
          <a:xfrm rot="5400000">
            <a:off x="8311187" y="4461637"/>
            <a:ext cx="132224" cy="141492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DF5EAE2E-4B15-FD6A-904A-2A45A4006F51}"/>
              </a:ext>
            </a:extLst>
          </p:cNvPr>
          <p:cNvCxnSpPr>
            <a:cxnSpLocks/>
          </p:cNvCxnSpPr>
          <p:nvPr/>
        </p:nvCxnSpPr>
        <p:spPr>
          <a:xfrm flipH="1">
            <a:off x="7349480" y="4530866"/>
            <a:ext cx="9570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22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44431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전체 코드 구조</a:t>
            </a:r>
            <a:endParaRPr lang="ko-KR" altLang="en-US" sz="4400" dirty="0">
              <a:solidFill>
                <a:srgbClr val="21FF46"/>
              </a:solidFill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B42DA8-E230-3372-479D-988E7B2FB0AA}"/>
              </a:ext>
            </a:extLst>
          </p:cNvPr>
          <p:cNvSpPr/>
          <p:nvPr/>
        </p:nvSpPr>
        <p:spPr>
          <a:xfrm>
            <a:off x="166748" y="2414557"/>
            <a:ext cx="1819656" cy="5134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7349AD-15A4-6F6D-ABB3-7F437000FEE8}"/>
              </a:ext>
            </a:extLst>
          </p:cNvPr>
          <p:cNvSpPr txBox="1"/>
          <p:nvPr/>
        </p:nvSpPr>
        <p:spPr>
          <a:xfrm>
            <a:off x="286438" y="2487203"/>
            <a:ext cx="1505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Preview Scene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ED06A7-D049-8F18-0F83-86F3D677C43A}"/>
              </a:ext>
            </a:extLst>
          </p:cNvPr>
          <p:cNvSpPr txBox="1"/>
          <p:nvPr/>
        </p:nvSpPr>
        <p:spPr>
          <a:xfrm>
            <a:off x="5226063" y="2485215"/>
            <a:ext cx="1491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Select Scene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1BD07C-D570-95E5-0527-12418BA9171E}"/>
              </a:ext>
            </a:extLst>
          </p:cNvPr>
          <p:cNvSpPr txBox="1"/>
          <p:nvPr/>
        </p:nvSpPr>
        <p:spPr>
          <a:xfrm>
            <a:off x="7646755" y="2464291"/>
            <a:ext cx="15520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Tutorial Scene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FFD2376-A2E8-064B-DB74-5B08157D0D31}"/>
              </a:ext>
            </a:extLst>
          </p:cNvPr>
          <p:cNvSpPr/>
          <p:nvPr/>
        </p:nvSpPr>
        <p:spPr>
          <a:xfrm>
            <a:off x="2541238" y="2414557"/>
            <a:ext cx="1819656" cy="5134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6A092F8-C6BB-49FA-91A3-D471E546D0D5}"/>
              </a:ext>
            </a:extLst>
          </p:cNvPr>
          <p:cNvSpPr txBox="1"/>
          <p:nvPr/>
        </p:nvSpPr>
        <p:spPr>
          <a:xfrm>
            <a:off x="2845669" y="2487203"/>
            <a:ext cx="1294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Start Scene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93F802F-F4D0-A1AE-97DB-DEDDBF1FB8CD}"/>
              </a:ext>
            </a:extLst>
          </p:cNvPr>
          <p:cNvSpPr/>
          <p:nvPr/>
        </p:nvSpPr>
        <p:spPr>
          <a:xfrm>
            <a:off x="5006658" y="2399740"/>
            <a:ext cx="1819656" cy="5134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07768D5-B001-5F1D-7AA8-3B28FC8F6BEA}"/>
              </a:ext>
            </a:extLst>
          </p:cNvPr>
          <p:cNvSpPr/>
          <p:nvPr/>
        </p:nvSpPr>
        <p:spPr>
          <a:xfrm>
            <a:off x="7470573" y="2397752"/>
            <a:ext cx="1819656" cy="5134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176D3D6-669D-9674-06EA-3C682E0CB89D}"/>
              </a:ext>
            </a:extLst>
          </p:cNvPr>
          <p:cNvSpPr txBox="1"/>
          <p:nvPr/>
        </p:nvSpPr>
        <p:spPr>
          <a:xfrm>
            <a:off x="10106715" y="2475639"/>
            <a:ext cx="15520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Game Scene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C510230-6C7B-096D-15B8-484E5EA70FC7}"/>
              </a:ext>
            </a:extLst>
          </p:cNvPr>
          <p:cNvSpPr/>
          <p:nvPr/>
        </p:nvSpPr>
        <p:spPr>
          <a:xfrm>
            <a:off x="9930533" y="2409100"/>
            <a:ext cx="1819656" cy="5134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C3570F-194E-DBF4-B1B3-115B2D48BCD8}"/>
              </a:ext>
            </a:extLst>
          </p:cNvPr>
          <p:cNvSpPr txBox="1"/>
          <p:nvPr/>
        </p:nvSpPr>
        <p:spPr>
          <a:xfrm>
            <a:off x="10116730" y="1567700"/>
            <a:ext cx="15520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Ending Scene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3971A08-D751-9477-5361-1ED3563ED103}"/>
              </a:ext>
            </a:extLst>
          </p:cNvPr>
          <p:cNvSpPr/>
          <p:nvPr/>
        </p:nvSpPr>
        <p:spPr>
          <a:xfrm>
            <a:off x="9940548" y="1501161"/>
            <a:ext cx="1819656" cy="5134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이등변 삼각형 64">
            <a:extLst>
              <a:ext uri="{FF2B5EF4-FFF2-40B4-BE49-F238E27FC236}">
                <a16:creationId xmlns:a16="http://schemas.microsoft.com/office/drawing/2014/main" id="{A3C77F30-C9AE-42A8-F946-8B2FAD0FFE1C}"/>
              </a:ext>
            </a:extLst>
          </p:cNvPr>
          <p:cNvSpPr/>
          <p:nvPr/>
        </p:nvSpPr>
        <p:spPr>
          <a:xfrm>
            <a:off x="959042" y="2938300"/>
            <a:ext cx="144729" cy="1247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932A7662-5E89-2A8D-BDE9-2ADD8AF19153}"/>
              </a:ext>
            </a:extLst>
          </p:cNvPr>
          <p:cNvCxnSpPr>
            <a:cxnSpLocks/>
          </p:cNvCxnSpPr>
          <p:nvPr/>
        </p:nvCxnSpPr>
        <p:spPr>
          <a:xfrm>
            <a:off x="1031406" y="3063066"/>
            <a:ext cx="0" cy="9964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이등변 삼각형 71">
            <a:extLst>
              <a:ext uri="{FF2B5EF4-FFF2-40B4-BE49-F238E27FC236}">
                <a16:creationId xmlns:a16="http://schemas.microsoft.com/office/drawing/2014/main" id="{799C3F59-7726-5535-BF0B-3A8060AF068A}"/>
              </a:ext>
            </a:extLst>
          </p:cNvPr>
          <p:cNvSpPr/>
          <p:nvPr/>
        </p:nvSpPr>
        <p:spPr>
          <a:xfrm>
            <a:off x="3425298" y="2938300"/>
            <a:ext cx="144729" cy="1247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4DE3E079-C9EE-4E54-B9A0-7F694DCF0563}"/>
              </a:ext>
            </a:extLst>
          </p:cNvPr>
          <p:cNvCxnSpPr>
            <a:cxnSpLocks/>
          </p:cNvCxnSpPr>
          <p:nvPr/>
        </p:nvCxnSpPr>
        <p:spPr>
          <a:xfrm>
            <a:off x="3497662" y="3063066"/>
            <a:ext cx="0" cy="9964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이등변 삼각형 73">
            <a:extLst>
              <a:ext uri="{FF2B5EF4-FFF2-40B4-BE49-F238E27FC236}">
                <a16:creationId xmlns:a16="http://schemas.microsoft.com/office/drawing/2014/main" id="{36915645-8484-2B52-BAE4-AE17B3C21161}"/>
              </a:ext>
            </a:extLst>
          </p:cNvPr>
          <p:cNvSpPr/>
          <p:nvPr/>
        </p:nvSpPr>
        <p:spPr>
          <a:xfrm>
            <a:off x="5894699" y="2938300"/>
            <a:ext cx="144729" cy="1247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B49D4D95-8CF8-E31C-E1E7-D780CB9BDD00}"/>
              </a:ext>
            </a:extLst>
          </p:cNvPr>
          <p:cNvCxnSpPr>
            <a:cxnSpLocks/>
          </p:cNvCxnSpPr>
          <p:nvPr/>
        </p:nvCxnSpPr>
        <p:spPr>
          <a:xfrm>
            <a:off x="5967063" y="3063066"/>
            <a:ext cx="0" cy="9964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이등변 삼각형 75">
            <a:extLst>
              <a:ext uri="{FF2B5EF4-FFF2-40B4-BE49-F238E27FC236}">
                <a16:creationId xmlns:a16="http://schemas.microsoft.com/office/drawing/2014/main" id="{3FB0155A-4162-12D4-96B2-3C13774355E3}"/>
              </a:ext>
            </a:extLst>
          </p:cNvPr>
          <p:cNvSpPr/>
          <p:nvPr/>
        </p:nvSpPr>
        <p:spPr>
          <a:xfrm>
            <a:off x="8338333" y="2938300"/>
            <a:ext cx="144729" cy="1247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C6AA06AC-4365-495B-9562-169F8013C809}"/>
              </a:ext>
            </a:extLst>
          </p:cNvPr>
          <p:cNvCxnSpPr>
            <a:cxnSpLocks/>
          </p:cNvCxnSpPr>
          <p:nvPr/>
        </p:nvCxnSpPr>
        <p:spPr>
          <a:xfrm>
            <a:off x="8410697" y="3063066"/>
            <a:ext cx="0" cy="9964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이등변 삼각형 77">
            <a:extLst>
              <a:ext uri="{FF2B5EF4-FFF2-40B4-BE49-F238E27FC236}">
                <a16:creationId xmlns:a16="http://schemas.microsoft.com/office/drawing/2014/main" id="{478F594F-0364-53EA-2724-719F9CFFC594}"/>
              </a:ext>
            </a:extLst>
          </p:cNvPr>
          <p:cNvSpPr/>
          <p:nvPr/>
        </p:nvSpPr>
        <p:spPr>
          <a:xfrm>
            <a:off x="10778012" y="2938300"/>
            <a:ext cx="144729" cy="1247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144DE53E-B36B-06E4-9A80-34DDEBCAE0CF}"/>
              </a:ext>
            </a:extLst>
          </p:cNvPr>
          <p:cNvCxnSpPr>
            <a:cxnSpLocks/>
          </p:cNvCxnSpPr>
          <p:nvPr/>
        </p:nvCxnSpPr>
        <p:spPr>
          <a:xfrm>
            <a:off x="10850376" y="3063066"/>
            <a:ext cx="0" cy="9964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이등변 삼각형 79">
            <a:extLst>
              <a:ext uri="{FF2B5EF4-FFF2-40B4-BE49-F238E27FC236}">
                <a16:creationId xmlns:a16="http://schemas.microsoft.com/office/drawing/2014/main" id="{BDD575E9-104A-0349-257F-5CE2307A0AE3}"/>
              </a:ext>
            </a:extLst>
          </p:cNvPr>
          <p:cNvSpPr/>
          <p:nvPr/>
        </p:nvSpPr>
        <p:spPr>
          <a:xfrm>
            <a:off x="10746288" y="2018797"/>
            <a:ext cx="144729" cy="1247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2B4D926D-8249-F7AB-33CE-356D79A8D16F}"/>
              </a:ext>
            </a:extLst>
          </p:cNvPr>
          <p:cNvCxnSpPr>
            <a:cxnSpLocks/>
          </p:cNvCxnSpPr>
          <p:nvPr/>
        </p:nvCxnSpPr>
        <p:spPr>
          <a:xfrm>
            <a:off x="10818652" y="2143563"/>
            <a:ext cx="0" cy="2448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B7850681-046A-A2DB-2252-D49C2CAE6E47}"/>
              </a:ext>
            </a:extLst>
          </p:cNvPr>
          <p:cNvCxnSpPr>
            <a:cxnSpLocks/>
          </p:cNvCxnSpPr>
          <p:nvPr/>
        </p:nvCxnSpPr>
        <p:spPr>
          <a:xfrm flipH="1">
            <a:off x="1031406" y="4059558"/>
            <a:ext cx="98189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F013B91B-09B3-38EF-1AD4-023DA3829DBE}"/>
              </a:ext>
            </a:extLst>
          </p:cNvPr>
          <p:cNvCxnSpPr>
            <a:cxnSpLocks/>
          </p:cNvCxnSpPr>
          <p:nvPr/>
        </p:nvCxnSpPr>
        <p:spPr>
          <a:xfrm flipV="1">
            <a:off x="6224799" y="4059558"/>
            <a:ext cx="0" cy="7863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E2AC629-72DC-FF5B-8168-14D5C3499DF1}"/>
              </a:ext>
            </a:extLst>
          </p:cNvPr>
          <p:cNvSpPr/>
          <p:nvPr/>
        </p:nvSpPr>
        <p:spPr>
          <a:xfrm>
            <a:off x="5314971" y="4853325"/>
            <a:ext cx="1819656" cy="51348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4A88640-080E-64DB-F1EE-9C11B75354C7}"/>
              </a:ext>
            </a:extLst>
          </p:cNvPr>
          <p:cNvSpPr txBox="1"/>
          <p:nvPr/>
        </p:nvSpPr>
        <p:spPr>
          <a:xfrm>
            <a:off x="5665978" y="4925971"/>
            <a:ext cx="1274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Play Game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88" name="이등변 삼각형 87">
            <a:extLst>
              <a:ext uri="{FF2B5EF4-FFF2-40B4-BE49-F238E27FC236}">
                <a16:creationId xmlns:a16="http://schemas.microsoft.com/office/drawing/2014/main" id="{416F1A3D-A4EE-A4B9-9F05-0DDDF40BB1A4}"/>
              </a:ext>
            </a:extLst>
          </p:cNvPr>
          <p:cNvSpPr/>
          <p:nvPr/>
        </p:nvSpPr>
        <p:spPr>
          <a:xfrm>
            <a:off x="6201348" y="5394138"/>
            <a:ext cx="144729" cy="1247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5871B463-BAC5-9AD4-41BA-00CB5D471C8F}"/>
              </a:ext>
            </a:extLst>
          </p:cNvPr>
          <p:cNvCxnSpPr>
            <a:cxnSpLocks/>
          </p:cNvCxnSpPr>
          <p:nvPr/>
        </p:nvCxnSpPr>
        <p:spPr>
          <a:xfrm>
            <a:off x="6273712" y="5518904"/>
            <a:ext cx="0" cy="6620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ACD60B3-2E03-A229-99DC-770AE45F63A1}"/>
              </a:ext>
            </a:extLst>
          </p:cNvPr>
          <p:cNvSpPr/>
          <p:nvPr/>
        </p:nvSpPr>
        <p:spPr>
          <a:xfrm>
            <a:off x="5345651" y="6179439"/>
            <a:ext cx="1819656" cy="513480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C548F8E-C9CD-8CA7-9A3E-12E153241393}"/>
              </a:ext>
            </a:extLst>
          </p:cNvPr>
          <p:cNvSpPr txBox="1"/>
          <p:nvPr/>
        </p:nvSpPr>
        <p:spPr>
          <a:xfrm>
            <a:off x="5966251" y="6258392"/>
            <a:ext cx="723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Main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98" name="슬라이드 번호 개체 틀 97">
            <a:extLst>
              <a:ext uri="{FF2B5EF4-FFF2-40B4-BE49-F238E27FC236}">
                <a16:creationId xmlns:a16="http://schemas.microsoft.com/office/drawing/2014/main" id="{7A741B81-0C50-CC6D-C4ED-2CE3985CB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C994482-D7D3-1E0B-1309-0AF5A41D87AC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394108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67056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41688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랜덤 맵 생성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2CA0CB0A-B23B-48E1-7DE5-11E687D0C9E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1469944"/>
            <a:ext cx="482835" cy="4544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7BD91E-C25F-5629-0C0A-8F4DD454539B}"/>
              </a:ext>
            </a:extLst>
          </p:cNvPr>
          <p:cNvSpPr txBox="1"/>
          <p:nvPr/>
        </p:nvSpPr>
        <p:spPr>
          <a:xfrm>
            <a:off x="695269" y="1427596"/>
            <a:ext cx="1945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맵의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 구성</a:t>
            </a:r>
            <a:endParaRPr lang="en-US" altLang="ko-KR" sz="2400" dirty="0">
              <a:solidFill>
                <a:schemeClr val="bg1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415716C-C5EC-403F-10AB-EF7FACFDBB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513" y="1933919"/>
            <a:ext cx="6100147" cy="14916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CD29D5B-8F62-EF9E-9DF0-9D416B5B14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269" y="5141576"/>
            <a:ext cx="3744818" cy="1516154"/>
          </a:xfrm>
          <a:prstGeom prst="rect">
            <a:avLst/>
          </a:prstGeom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E4DF917E-BB65-5172-52C6-32E08BDEDD32}"/>
              </a:ext>
            </a:extLst>
          </p:cNvPr>
          <p:cNvSpPr/>
          <p:nvPr/>
        </p:nvSpPr>
        <p:spPr>
          <a:xfrm>
            <a:off x="806149" y="3756700"/>
            <a:ext cx="436241" cy="1053710"/>
          </a:xfrm>
          <a:prstGeom prst="downArrow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F2C13C-1D68-8942-B82B-B934BBF12C6C}"/>
              </a:ext>
            </a:extLst>
          </p:cNvPr>
          <p:cNvSpPr txBox="1"/>
          <p:nvPr/>
        </p:nvSpPr>
        <p:spPr>
          <a:xfrm>
            <a:off x="1413410" y="3704285"/>
            <a:ext cx="7573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하나의 좌표에 여러 정보를 담기 위해</a:t>
            </a:r>
            <a:r>
              <a:rPr lang="en-US" altLang="ko-KR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MapInfo</a:t>
            </a:r>
            <a:r>
              <a:rPr lang="ko-KR" altLang="en-US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객체 포인터형의 벡터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</a:t>
            </a:r>
            <a:r>
              <a:rPr lang="en-US" altLang="ko-KR" dirty="0" err="1">
                <a:solidFill>
                  <a:srgbClr val="21FF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TotalMap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</a:t>
            </a:r>
            <a:r>
              <a:rPr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</a:t>
            </a:r>
            <a:r>
              <a:rPr lang="ko-KR" altLang="en-US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표현</a:t>
            </a: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330FD7A2-601B-8064-C6D1-AB30EEB697B1}"/>
              </a:ext>
            </a:extLst>
          </p:cNvPr>
          <p:cNvSpPr/>
          <p:nvPr/>
        </p:nvSpPr>
        <p:spPr>
          <a:xfrm rot="16200000">
            <a:off x="7717560" y="2098831"/>
            <a:ext cx="436241" cy="1598032"/>
          </a:xfrm>
          <a:prstGeom prst="down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 descr="패턴, 사각형, 다채로움, 레드이(가) 표시된 사진&#10;&#10;자동 생성된 설명">
            <a:extLst>
              <a:ext uri="{FF2B5EF4-FFF2-40B4-BE49-F238E27FC236}">
                <a16:creationId xmlns:a16="http://schemas.microsoft.com/office/drawing/2014/main" id="{D5EA960D-B4F0-10E1-464E-9556845955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297" y="2518618"/>
            <a:ext cx="1585488" cy="158548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2C9D051-F720-2239-3E5F-E6A2F231266E}"/>
              </a:ext>
            </a:extLst>
          </p:cNvPr>
          <p:cNvSpPr txBox="1"/>
          <p:nvPr/>
        </p:nvSpPr>
        <p:spPr>
          <a:xfrm>
            <a:off x="7998497" y="4472039"/>
            <a:ext cx="4394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건물의 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맨 상단 좌측의 좌표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dirty="0" err="1">
                <a:solidFill>
                  <a:srgbClr val="21FF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StartX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dirty="0" err="1">
                <a:solidFill>
                  <a:srgbClr val="21FF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StartY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되며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 건물 내에는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동일한 </a:t>
            </a:r>
            <a:r>
              <a:rPr lang="en-US" altLang="ko-KR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StartX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StartY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값이 </a:t>
            </a:r>
            <a:r>
              <a:rPr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들어감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912FFA3C-3933-33EA-F5DF-C2DBC4619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56046"/>
            <a:ext cx="2743200" cy="365125"/>
          </a:xfrm>
        </p:spPr>
        <p:txBody>
          <a:bodyPr/>
          <a:lstStyle/>
          <a:p>
            <a:fld id="{9FB96C6B-37B8-49C0-980A-2E92C0E65626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450217-5229-208B-B185-641D4ADD1C9D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087879" y="2473674"/>
            <a:ext cx="5643847" cy="8687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087880" y="6294789"/>
            <a:ext cx="3135778" cy="2612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14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랜덤 맵 생성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9794931A-6E8B-64AF-920F-ED930D0E70A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1469944"/>
            <a:ext cx="482835" cy="454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09F06-DCFF-AAF6-D32C-5DD5DBAC9B3C}"/>
              </a:ext>
            </a:extLst>
          </p:cNvPr>
          <p:cNvSpPr txBox="1"/>
          <p:nvPr/>
        </p:nvSpPr>
        <p:spPr>
          <a:xfrm>
            <a:off x="695268" y="1427596"/>
            <a:ext cx="2816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출입구 좌표 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저장</a:t>
            </a:r>
            <a:endParaRPr lang="en-US" altLang="ko-KR" sz="2400" dirty="0">
              <a:solidFill>
                <a:schemeClr val="bg1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E6BB7E-7BE7-A450-18F3-E5478C8DD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149" y="2198348"/>
            <a:ext cx="2486372" cy="6763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2126547-CC6E-CD6F-81FB-CFAC065CD2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149" y="3219518"/>
            <a:ext cx="9392961" cy="16480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E4DB03-05B8-C482-7F87-DDE27AC32012}"/>
              </a:ext>
            </a:extLst>
          </p:cNvPr>
          <p:cNvSpPr txBox="1"/>
          <p:nvPr/>
        </p:nvSpPr>
        <p:spPr>
          <a:xfrm>
            <a:off x="1066682" y="5120073"/>
            <a:ext cx="10792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출입구의 좌표가 될 </a:t>
            </a:r>
            <a:r>
              <a:rPr lang="en-US" altLang="ko-KR" dirty="0" err="1" smtClean="0">
                <a:solidFill>
                  <a:srgbClr val="21FF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DecideXPart</a:t>
            </a:r>
            <a:r>
              <a:rPr lang="en-US" altLang="ko-KR" dirty="0" smtClean="0">
                <a:solidFill>
                  <a:srgbClr val="21FF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(X</a:t>
            </a:r>
            <a:r>
              <a:rPr lang="ko-KR" altLang="en-US" dirty="0" smtClean="0">
                <a:solidFill>
                  <a:srgbClr val="21FF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좌표</a:t>
            </a:r>
            <a:r>
              <a:rPr lang="en-US" altLang="ko-KR" dirty="0" smtClean="0">
                <a:solidFill>
                  <a:srgbClr val="21FF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dirty="0" err="1" smtClean="0">
                <a:solidFill>
                  <a:srgbClr val="21FF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DecideYPart</a:t>
            </a:r>
            <a:r>
              <a:rPr lang="en-US" altLang="ko-KR" dirty="0" smtClean="0">
                <a:solidFill>
                  <a:srgbClr val="21FF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(Y</a:t>
            </a:r>
            <a:r>
              <a:rPr lang="ko-KR" altLang="en-US" dirty="0" smtClean="0">
                <a:solidFill>
                  <a:srgbClr val="21FF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좌표</a:t>
            </a:r>
            <a:r>
              <a:rPr lang="en-US" altLang="ko-KR" dirty="0" smtClean="0">
                <a:solidFill>
                  <a:srgbClr val="21FF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랜덤하게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뽑은 뒤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b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set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컨테이너인 </a:t>
            </a:r>
            <a:r>
              <a:rPr lang="en-US" altLang="ko-KR" dirty="0" err="1" smtClean="0">
                <a:solidFill>
                  <a:srgbClr val="21FF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PositionX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dirty="0" err="1" smtClean="0">
                <a:solidFill>
                  <a:srgbClr val="21FF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PositionY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insert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하여 </a:t>
            </a:r>
            <a:r>
              <a:rPr lang="ko-KR" altLang="en-US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좌표의 중복을 방지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F43D80-EA1E-82EC-654F-37903941EB7D}"/>
              </a:ext>
            </a:extLst>
          </p:cNvPr>
          <p:cNvSpPr/>
          <p:nvPr/>
        </p:nvSpPr>
        <p:spPr>
          <a:xfrm>
            <a:off x="806149" y="5212375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625081-4C53-8A0F-C68B-6F91447AFFD7}"/>
              </a:ext>
            </a:extLst>
          </p:cNvPr>
          <p:cNvSpPr txBox="1"/>
          <p:nvPr/>
        </p:nvSpPr>
        <p:spPr>
          <a:xfrm>
            <a:off x="1066682" y="6228917"/>
            <a:ext cx="10792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21FF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PerCenterExit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추후 좀비 발생 시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사망자 수 계산에 사용될 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출입구의 좌표를 저장하는 </a:t>
            </a:r>
            <a:r>
              <a:rPr lang="ko-KR" altLang="en-US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벡터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A7EFC5-9923-6444-E1A7-890F9404FA39}"/>
              </a:ext>
            </a:extLst>
          </p:cNvPr>
          <p:cNvSpPr/>
          <p:nvPr/>
        </p:nvSpPr>
        <p:spPr>
          <a:xfrm>
            <a:off x="806149" y="6321219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34D3B2F1-95D9-AC44-039A-442455CE5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EB4120-ABD5-A6C9-321D-CDD470B020F6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120675" y="3489344"/>
            <a:ext cx="8972559" cy="2612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217156" y="3912916"/>
            <a:ext cx="2919415" cy="502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432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건물 건설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9794931A-6E8B-64AF-920F-ED930D0E70A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1469944"/>
            <a:ext cx="482835" cy="454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09F06-DCFF-AAF6-D32C-5DD5DBAC9B3C}"/>
              </a:ext>
            </a:extLst>
          </p:cNvPr>
          <p:cNvSpPr txBox="1"/>
          <p:nvPr/>
        </p:nvSpPr>
        <p:spPr>
          <a:xfrm>
            <a:off x="695268" y="1427596"/>
            <a:ext cx="2733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건설 여부 체크</a:t>
            </a:r>
            <a:endParaRPr lang="en-US" altLang="ko-KR" sz="2400" dirty="0">
              <a:solidFill>
                <a:schemeClr val="bg1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E4DB03-05B8-C482-7F87-DDE27AC32012}"/>
              </a:ext>
            </a:extLst>
          </p:cNvPr>
          <p:cNvSpPr txBox="1"/>
          <p:nvPr/>
        </p:nvSpPr>
        <p:spPr>
          <a:xfrm>
            <a:off x="1066682" y="5129005"/>
            <a:ext cx="9670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받은 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건물 번호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좌표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info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정보를 들고 있는 </a:t>
            </a:r>
            <a:r>
              <a:rPr lang="en-US" altLang="ko-KR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class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포인터를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매개변수로 받음</a:t>
            </a:r>
            <a:endParaRPr lang="ko-KR" altLang="en-US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F43D80-EA1E-82EC-654F-37903941EB7D}"/>
              </a:ext>
            </a:extLst>
          </p:cNvPr>
          <p:cNvSpPr/>
          <p:nvPr/>
        </p:nvSpPr>
        <p:spPr>
          <a:xfrm>
            <a:off x="806149" y="5221307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625081-4C53-8A0F-C68B-6F91447AFFD7}"/>
              </a:ext>
            </a:extLst>
          </p:cNvPr>
          <p:cNvSpPr txBox="1"/>
          <p:nvPr/>
        </p:nvSpPr>
        <p:spPr>
          <a:xfrm>
            <a:off x="1066681" y="5627834"/>
            <a:ext cx="10533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 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컨테이너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건물 번호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사이즈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</a:t>
            </a:r>
            <a:r>
              <a:rPr lang="en-US" altLang="ko-KR" dirty="0" err="1" smtClean="0">
                <a:solidFill>
                  <a:srgbClr val="21FF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BuildingSize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value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해당 건물 번호의 사이즈를 받음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A7EFC5-9923-6444-E1A7-890F9404FA39}"/>
              </a:ext>
            </a:extLst>
          </p:cNvPr>
          <p:cNvSpPr/>
          <p:nvPr/>
        </p:nvSpPr>
        <p:spPr>
          <a:xfrm>
            <a:off x="806149" y="5720136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40973B-7259-1C34-9199-BFC5AC832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37" y="2140221"/>
            <a:ext cx="5591525" cy="26711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E0BBA98-4324-F8D3-93A2-242EEC228F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0539" y="2873791"/>
            <a:ext cx="5480037" cy="19041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9ADE06-DD7E-3846-D43E-FE3A14CF3869}"/>
              </a:ext>
            </a:extLst>
          </p:cNvPr>
          <p:cNvSpPr txBox="1"/>
          <p:nvPr/>
        </p:nvSpPr>
        <p:spPr>
          <a:xfrm>
            <a:off x="1066682" y="6177692"/>
            <a:ext cx="1104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좌표를 맨 좌측 상단이라 했을 때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빌딩 사이즈만큼 체크하여 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info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모두 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인지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건설 가능한지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18089A-FB2C-0BD7-89E7-8B07F6603B16}"/>
              </a:ext>
            </a:extLst>
          </p:cNvPr>
          <p:cNvSpPr/>
          <p:nvPr/>
        </p:nvSpPr>
        <p:spPr>
          <a:xfrm>
            <a:off x="806149" y="6269994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A51DD4B-CC8D-BB42-3D1A-F599410C76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0539" y="2283866"/>
            <a:ext cx="2953162" cy="276264"/>
          </a:xfrm>
          <a:prstGeom prst="rect">
            <a:avLst/>
          </a:prstGeom>
        </p:spPr>
      </p:pic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61802546-AA45-6739-D486-320081A10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8320" y="6547024"/>
            <a:ext cx="2743200" cy="365125"/>
          </a:xfrm>
        </p:spPr>
        <p:txBody>
          <a:bodyPr/>
          <a:lstStyle/>
          <a:p>
            <a:fld id="{9FB96C6B-37B8-49C0-980A-2E92C0E65626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9F9FDF-5786-2AFB-8869-308F9709B230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990877" y="2421998"/>
            <a:ext cx="2495909" cy="2612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420539" y="2281077"/>
            <a:ext cx="2997781" cy="2790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24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건물 건설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9794931A-6E8B-64AF-920F-ED930D0E70A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1469944"/>
            <a:ext cx="482835" cy="454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09F06-DCFF-AAF6-D32C-5DD5DBAC9B3C}"/>
              </a:ext>
            </a:extLst>
          </p:cNvPr>
          <p:cNvSpPr txBox="1"/>
          <p:nvPr/>
        </p:nvSpPr>
        <p:spPr>
          <a:xfrm>
            <a:off x="695268" y="1427596"/>
            <a:ext cx="3337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Power 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및 좌표 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Update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625081-4C53-8A0F-C68B-6F91447AFFD7}"/>
              </a:ext>
            </a:extLst>
          </p:cNvPr>
          <p:cNvSpPr txBox="1"/>
          <p:nvPr/>
        </p:nvSpPr>
        <p:spPr>
          <a:xfrm>
            <a:off x="695268" y="4439347"/>
            <a:ext cx="10724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 smtClean="0">
                <a:solidFill>
                  <a:srgbClr val="21FF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AddCOORDData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통해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건물 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마다의 </a:t>
            </a:r>
            <a:r>
              <a:rPr lang="ko-KR" altLang="en-US" dirty="0" err="1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중심좌표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 smtClean="0">
                <a:solidFill>
                  <a:srgbClr val="21FF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CalCulCenterCOORD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</a:t>
            </a:r>
            <a:endParaRPr lang="en-US" altLang="ko-KR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건물의 </a:t>
            </a:r>
            <a:r>
              <a:rPr lang="ko-KR" altLang="en-US" dirty="0" err="1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중심좌표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 smtClean="0">
                <a:solidFill>
                  <a:srgbClr val="21FF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CalCulCenterCOORDMap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업데이트 함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A7EFC5-9923-6444-E1A7-890F9404FA39}"/>
              </a:ext>
            </a:extLst>
          </p:cNvPr>
          <p:cNvSpPr/>
          <p:nvPr/>
        </p:nvSpPr>
        <p:spPr>
          <a:xfrm>
            <a:off x="434736" y="4619893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18089A-FB2C-0BD7-89E7-8B07F6603B16}"/>
              </a:ext>
            </a:extLst>
          </p:cNvPr>
          <p:cNvSpPr/>
          <p:nvPr/>
        </p:nvSpPr>
        <p:spPr>
          <a:xfrm>
            <a:off x="429255" y="6263986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AE6550-69C4-85E7-E762-C631E6CB9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199" y="2814083"/>
            <a:ext cx="4167713" cy="79710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F64DDD2-6728-E883-6F90-AE745AC1B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8058" y="1912163"/>
            <a:ext cx="7155060" cy="963315"/>
          </a:xfrm>
          <a:prstGeom prst="rect">
            <a:avLst/>
          </a:prstGeom>
        </p:spPr>
      </p:pic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285E6C0A-0E9E-3690-1F15-94C97205F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B7EAB8-69C1-0792-45C6-C63084FD4518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34736" y="2995098"/>
            <a:ext cx="3988525" cy="2612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9ADE06-DD7E-3846-D43E-FE3A14CF3869}"/>
              </a:ext>
            </a:extLst>
          </p:cNvPr>
          <p:cNvSpPr txBox="1"/>
          <p:nvPr/>
        </p:nvSpPr>
        <p:spPr>
          <a:xfrm>
            <a:off x="695268" y="6177496"/>
            <a:ext cx="1104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좌표 계산은 아파트와 종교 건물이 좀비 발생 시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사망자 수 계산에 필요하므로 수행함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058" y="3256272"/>
            <a:ext cx="4899247" cy="688674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2218089A-FB2C-0BD7-89E7-8B07F6603B16}"/>
              </a:ext>
            </a:extLst>
          </p:cNvPr>
          <p:cNvSpPr/>
          <p:nvPr/>
        </p:nvSpPr>
        <p:spPr>
          <a:xfrm>
            <a:off x="429255" y="5614767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9ADE06-DD7E-3846-D43E-FE3A14CF3869}"/>
              </a:ext>
            </a:extLst>
          </p:cNvPr>
          <p:cNvSpPr txBox="1"/>
          <p:nvPr/>
        </p:nvSpPr>
        <p:spPr>
          <a:xfrm>
            <a:off x="695268" y="5528277"/>
            <a:ext cx="1104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건물 </a:t>
            </a:r>
            <a:r>
              <a:rPr lang="ko-KR" altLang="en-US" dirty="0" err="1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마다의</a:t>
            </a:r>
            <a:r>
              <a:rPr lang="ko-KR" altLang="en-US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중심좌표</a:t>
            </a:r>
            <a:r>
              <a:rPr lang="ko-KR" altLang="en-US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건물 정 중앙의 좌표를 의미함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360229" y="2334445"/>
            <a:ext cx="3502889" cy="2612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4708058" y="3212635"/>
            <a:ext cx="4967165" cy="2612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9161417" y="2595702"/>
            <a:ext cx="225561" cy="6169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984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AC2DE9-1B7E-E958-7404-026B519B7D93}"/>
              </a:ext>
            </a:extLst>
          </p:cNvPr>
          <p:cNvSpPr/>
          <p:nvPr/>
        </p:nvSpPr>
        <p:spPr>
          <a:xfrm>
            <a:off x="-120073" y="-83126"/>
            <a:ext cx="12422909" cy="7010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47017"/>
            <a:ext cx="26641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그래픽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66DDF329-93D2-09F3-3139-9C2AE36760F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58" y="1346601"/>
            <a:ext cx="4695857" cy="3130571"/>
          </a:xfrm>
          <a:prstGeom prst="rect">
            <a:avLst/>
          </a:prstGeom>
        </p:spPr>
      </p:pic>
      <p:pic>
        <p:nvPicPr>
          <p:cNvPr id="10" name="그림 9" descr="텍스트, 스크린샷, 지도이(가) 표시된 사진&#10;&#10;자동 생성된 설명">
            <a:extLst>
              <a:ext uri="{FF2B5EF4-FFF2-40B4-BE49-F238E27FC236}">
                <a16:creationId xmlns:a16="http://schemas.microsoft.com/office/drawing/2014/main" id="{818EEC13-3DE2-95EE-C36F-724286034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41970"/>
            <a:ext cx="4147127" cy="31354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6F0E7D-FF85-F213-2ECD-636E0ABDC201}"/>
              </a:ext>
            </a:extLst>
          </p:cNvPr>
          <p:cNvSpPr txBox="1"/>
          <p:nvPr/>
        </p:nvSpPr>
        <p:spPr>
          <a:xfrm>
            <a:off x="4672641" y="4593606"/>
            <a:ext cx="2443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SimCity NES</a:t>
            </a:r>
          </a:p>
          <a:p>
            <a:pPr algn="ctr"/>
            <a:r>
              <a:rPr lang="en-US" altLang="ko-KR" sz="24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(Maxis, 1989)</a:t>
            </a:r>
            <a:endParaRPr lang="ko-KR" altLang="en-US" sz="2400" dirty="0">
              <a:solidFill>
                <a:srgbClr val="21FF46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89C0A0-4378-1B49-3F9D-36E2BEBB117B}"/>
              </a:ext>
            </a:extLst>
          </p:cNvPr>
          <p:cNvSpPr txBox="1"/>
          <p:nvPr/>
        </p:nvSpPr>
        <p:spPr>
          <a:xfrm>
            <a:off x="1075158" y="5627834"/>
            <a:ext cx="9638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FFF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건설 경영 시뮬레이션 게임의 원조</a:t>
            </a:r>
            <a:r>
              <a:rPr lang="ko-KR" altLang="en-US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라 불리는 </a:t>
            </a:r>
            <a:r>
              <a:rPr lang="ko-KR" altLang="en-US" sz="2400" dirty="0" err="1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심시티</a:t>
            </a:r>
            <a:r>
              <a:rPr lang="ko-KR" altLang="en-US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시리즈의 첫 번째 시리즈</a:t>
            </a:r>
            <a:r>
              <a:rPr lang="en-US" altLang="ko-KR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</a:t>
            </a:r>
          </a:p>
          <a:p>
            <a:pPr algn="ctr"/>
            <a:r>
              <a:rPr lang="ko-KR" altLang="en-US" sz="2400" dirty="0" err="1">
                <a:solidFill>
                  <a:srgbClr val="FFFF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심시티</a:t>
            </a:r>
            <a:r>
              <a:rPr lang="en-US" altLang="ko-KR" sz="2400" dirty="0">
                <a:solidFill>
                  <a:srgbClr val="FFFF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(1989)</a:t>
            </a:r>
            <a:r>
              <a:rPr lang="ko-KR" altLang="en-US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를 통해서 아이디어를 얻었음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D65A9C2B-689E-4E1B-1A12-433E4B2A0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B63FCC-A3DD-A63E-B302-57ADCECEE30E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2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1948460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건물 건설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9794931A-6E8B-64AF-920F-ED930D0E70A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1469944"/>
            <a:ext cx="482835" cy="454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09F06-DCFF-AAF6-D32C-5DD5DBAC9B3C}"/>
              </a:ext>
            </a:extLst>
          </p:cNvPr>
          <p:cNvSpPr txBox="1"/>
          <p:nvPr/>
        </p:nvSpPr>
        <p:spPr>
          <a:xfrm>
            <a:off x="695268" y="1427596"/>
            <a:ext cx="3337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Power 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및 좌표 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Update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625081-4C53-8A0F-C68B-6F91447AFFD7}"/>
              </a:ext>
            </a:extLst>
          </p:cNvPr>
          <p:cNvSpPr txBox="1"/>
          <p:nvPr/>
        </p:nvSpPr>
        <p:spPr>
          <a:xfrm>
            <a:off x="695268" y="5702440"/>
            <a:ext cx="10724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</a:rPr>
              <a:t>건물 </a:t>
            </a:r>
            <a:r>
              <a:rPr lang="ko-KR" altLang="en-US" dirty="0" err="1" smtClean="0">
                <a:solidFill>
                  <a:schemeClr val="bg1"/>
                </a:solidFill>
              </a:rPr>
              <a:t>마다의</a:t>
            </a:r>
            <a:r>
              <a:rPr lang="ko-KR" altLang="en-US" dirty="0" smtClean="0">
                <a:solidFill>
                  <a:schemeClr val="bg1"/>
                </a:solidFill>
              </a:rPr>
              <a:t> 중심 </a:t>
            </a:r>
            <a:r>
              <a:rPr lang="ko-KR" altLang="en-US" dirty="0">
                <a:solidFill>
                  <a:schemeClr val="bg1"/>
                </a:solidFill>
              </a:rPr>
              <a:t>좌표를 </a:t>
            </a:r>
            <a:r>
              <a:rPr lang="en-US" altLang="ko-KR" dirty="0">
                <a:solidFill>
                  <a:schemeClr val="bg1"/>
                </a:solidFill>
              </a:rPr>
              <a:t>(x1, y1), (x2, y2) … (</a:t>
            </a:r>
            <a:r>
              <a:rPr lang="en-US" altLang="ko-KR" dirty="0" err="1">
                <a:solidFill>
                  <a:schemeClr val="bg1"/>
                </a:solidFill>
              </a:rPr>
              <a:t>xn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en-US" altLang="ko-KR" dirty="0" err="1">
                <a:solidFill>
                  <a:schemeClr val="bg1"/>
                </a:solidFill>
              </a:rPr>
              <a:t>yn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이라 했을 때</a:t>
            </a:r>
            <a:r>
              <a:rPr lang="en-US" altLang="ko-KR" dirty="0" smtClean="0">
                <a:solidFill>
                  <a:schemeClr val="bg1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21FF46"/>
                </a:solidFill>
              </a:rPr>
              <a:t>전체 </a:t>
            </a:r>
            <a:r>
              <a:rPr lang="ko-KR" altLang="en-US" dirty="0">
                <a:solidFill>
                  <a:srgbClr val="21FF46"/>
                </a:solidFill>
              </a:rPr>
              <a:t>건물의 중심 </a:t>
            </a:r>
            <a:r>
              <a:rPr lang="ko-KR" altLang="en-US" dirty="0" smtClean="0">
                <a:solidFill>
                  <a:srgbClr val="21FF46"/>
                </a:solidFill>
              </a:rPr>
              <a:t>좌표</a:t>
            </a:r>
            <a:r>
              <a:rPr lang="ko-KR" altLang="en-US" dirty="0" smtClean="0">
                <a:solidFill>
                  <a:schemeClr val="bg1"/>
                </a:solidFill>
              </a:rPr>
              <a:t>는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오른쪽과 같음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A7EFC5-9923-6444-E1A7-890F9404FA39}"/>
              </a:ext>
            </a:extLst>
          </p:cNvPr>
          <p:cNvSpPr/>
          <p:nvPr/>
        </p:nvSpPr>
        <p:spPr>
          <a:xfrm>
            <a:off x="434736" y="5882986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285E6C0A-0E9E-3690-1F15-94C97205F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B7EAB8-69C1-0792-45C6-C63084FD4518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351651"/>
            <a:ext cx="7070742" cy="294361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95143" y="2345327"/>
            <a:ext cx="7070742" cy="2612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5478" y="3438121"/>
            <a:ext cx="4063543" cy="77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5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건물 건설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9794931A-6E8B-64AF-920F-ED930D0E70A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1469944"/>
            <a:ext cx="482835" cy="454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09F06-DCFF-AAF6-D32C-5DD5DBAC9B3C}"/>
              </a:ext>
            </a:extLst>
          </p:cNvPr>
          <p:cNvSpPr txBox="1"/>
          <p:nvPr/>
        </p:nvSpPr>
        <p:spPr>
          <a:xfrm>
            <a:off x="695268" y="1427596"/>
            <a:ext cx="2733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좌표 정보 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Update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083DF53-3604-07CA-A640-0BDF46EE4ADC}"/>
              </a:ext>
            </a:extLst>
          </p:cNvPr>
          <p:cNvSpPr/>
          <p:nvPr/>
        </p:nvSpPr>
        <p:spPr>
          <a:xfrm>
            <a:off x="715494" y="6103240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C67933-8997-BE8A-BFDB-E9FA097A08CD}"/>
              </a:ext>
            </a:extLst>
          </p:cNvPr>
          <p:cNvSpPr txBox="1"/>
          <p:nvPr/>
        </p:nvSpPr>
        <p:spPr>
          <a:xfrm>
            <a:off x="976027" y="6036633"/>
            <a:ext cx="4716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건물의 사이즈만큼 좌표 설정을 변경해줌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DCB583F-50FE-8A75-DD22-858EEB5021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361484"/>
              </p:ext>
            </p:extLst>
          </p:nvPr>
        </p:nvGraphicFramePr>
        <p:xfrm>
          <a:off x="7185429" y="3799971"/>
          <a:ext cx="3408680" cy="1854200"/>
        </p:xfrm>
        <a:graphic>
          <a:graphicData uri="http://schemas.openxmlformats.org/drawingml/2006/table">
            <a:tbl>
              <a:tblPr firstCol="1" bandRow="1">
                <a:tableStyleId>{F5AB1C69-6EDB-4FF4-983F-18BD219EF322}</a:tableStyleId>
              </a:tblPr>
              <a:tblGrid>
                <a:gridCol w="1049528">
                  <a:extLst>
                    <a:ext uri="{9D8B030D-6E8A-4147-A177-3AD203B41FA5}">
                      <a16:colId xmlns:a16="http://schemas.microsoft.com/office/drawing/2014/main" val="3741400023"/>
                    </a:ext>
                  </a:extLst>
                </a:gridCol>
                <a:gridCol w="2359152">
                  <a:extLst>
                    <a:ext uri="{9D8B030D-6E8A-4147-A177-3AD203B41FA5}">
                      <a16:colId xmlns:a16="http://schemas.microsoft.com/office/drawing/2014/main" val="28783934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StartX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선택한 </a:t>
                      </a:r>
                      <a:r>
                        <a:rPr lang="en-US" altLang="ko-KR" dirty="0"/>
                        <a:t>X</a:t>
                      </a:r>
                      <a:r>
                        <a:rPr lang="ko-KR" altLang="en-US" dirty="0"/>
                        <a:t>좌표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078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StartY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선택한 </a:t>
                      </a:r>
                      <a:r>
                        <a:rPr lang="en-US" altLang="ko-KR" dirty="0"/>
                        <a:t>Y</a:t>
                      </a:r>
                      <a:r>
                        <a:rPr lang="ko-KR" altLang="en-US" dirty="0"/>
                        <a:t>좌표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020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Size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건물의 사이즈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826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Color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건물의 색깔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238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Info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-1 (</a:t>
                      </a:r>
                      <a:r>
                        <a:rPr lang="ko-KR" altLang="en-US" dirty="0"/>
                        <a:t>건설 불가 좌표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732859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34D39D1C-7DAC-9F2B-8781-064B2F17B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178" y="2261469"/>
            <a:ext cx="6058746" cy="307700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800D19B-ED33-EB91-FE76-56A1FB99E8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1646" y="1580892"/>
            <a:ext cx="3572374" cy="1848108"/>
          </a:xfrm>
          <a:prstGeom prst="rect">
            <a:avLst/>
          </a:prstGeom>
        </p:spPr>
      </p:pic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A3C01FB5-9DAF-D6CB-7744-BD38B10D1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8D9A33-339F-DFE4-3C8C-F133E8EBBA7E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24114671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건물 파괴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9794931A-6E8B-64AF-920F-ED930D0E70A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1469944"/>
            <a:ext cx="482835" cy="454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09F06-DCFF-AAF6-D32C-5DD5DBAC9B3C}"/>
              </a:ext>
            </a:extLst>
          </p:cNvPr>
          <p:cNvSpPr txBox="1"/>
          <p:nvPr/>
        </p:nvSpPr>
        <p:spPr>
          <a:xfrm>
            <a:off x="695268" y="1427596"/>
            <a:ext cx="3666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커서 범위 안 건물 체크</a:t>
            </a:r>
            <a:endParaRPr lang="en-US" altLang="ko-KR" sz="2400" dirty="0">
              <a:solidFill>
                <a:schemeClr val="bg1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083DF53-3604-07CA-A640-0BDF46EE4ADC}"/>
              </a:ext>
            </a:extLst>
          </p:cNvPr>
          <p:cNvSpPr/>
          <p:nvPr/>
        </p:nvSpPr>
        <p:spPr>
          <a:xfrm>
            <a:off x="797005" y="5694441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C67933-8997-BE8A-BFDB-E9FA097A08CD}"/>
              </a:ext>
            </a:extLst>
          </p:cNvPr>
          <p:cNvSpPr txBox="1"/>
          <p:nvPr/>
        </p:nvSpPr>
        <p:spPr>
          <a:xfrm>
            <a:off x="1057537" y="5627834"/>
            <a:ext cx="10386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커서 범위 안에 있는 건물을 모두 삭제하기 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위해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커서 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안에 있는 좌표 중 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info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아닌 </a:t>
            </a:r>
            <a:r>
              <a:rPr lang="ko-KR" altLang="en-US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좌표들을 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</a:rPr>
              <a:t>set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</a:rPr>
              <a:t> 컨테이너인 </a:t>
            </a:r>
            <a:r>
              <a:rPr lang="en-US" altLang="ko-KR" dirty="0" err="1" smtClean="0">
                <a:solidFill>
                  <a:srgbClr val="21FF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DeleteCOOR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insert 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2C8D13D-FFF3-B5FF-2CA3-5DF1DB4EB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005" y="1970665"/>
            <a:ext cx="10151834" cy="344551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39F15D4-AFFC-15E9-9187-F54F42516B7F}"/>
              </a:ext>
            </a:extLst>
          </p:cNvPr>
          <p:cNvSpPr/>
          <p:nvPr/>
        </p:nvSpPr>
        <p:spPr>
          <a:xfrm>
            <a:off x="797005" y="6422176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58C259-9928-E16E-60A7-709DAB453A2F}"/>
              </a:ext>
            </a:extLst>
          </p:cNvPr>
          <p:cNvSpPr txBox="1"/>
          <p:nvPr/>
        </p:nvSpPr>
        <p:spPr>
          <a:xfrm>
            <a:off x="1057537" y="6355569"/>
            <a:ext cx="1038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Zombie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매개변수는 좀비 발생 시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랜덤 건물 파괴를 위한 매개변수임</a:t>
            </a: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6CBE8D50-63A0-893F-0F94-38BF024A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96AC55-73D9-8995-3996-F3158110BADE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217157" y="2880734"/>
            <a:ext cx="3293884" cy="2612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884398" y="4148459"/>
            <a:ext cx="3462666" cy="2612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107474" y="4520826"/>
            <a:ext cx="8841365" cy="2612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01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건물 파괴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9794931A-6E8B-64AF-920F-ED930D0E70A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1469944"/>
            <a:ext cx="482835" cy="454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09F06-DCFF-AAF6-D32C-5DD5DBAC9B3C}"/>
              </a:ext>
            </a:extLst>
          </p:cNvPr>
          <p:cNvSpPr txBox="1"/>
          <p:nvPr/>
        </p:nvSpPr>
        <p:spPr>
          <a:xfrm>
            <a:off x="695268" y="1427596"/>
            <a:ext cx="3337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Power 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및 좌표 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Update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625081-4C53-8A0F-C68B-6F91447AFFD7}"/>
              </a:ext>
            </a:extLst>
          </p:cNvPr>
          <p:cNvSpPr txBox="1"/>
          <p:nvPr/>
        </p:nvSpPr>
        <p:spPr>
          <a:xfrm>
            <a:off x="695268" y="5605760"/>
            <a:ext cx="1072472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 smtClean="0">
                <a:solidFill>
                  <a:srgbClr val="21FF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RemoveCOORDData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통해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건물의 </a:t>
            </a:r>
            <a:r>
              <a:rPr lang="ko-KR" altLang="en-US" dirty="0" err="1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중심좌표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 smtClean="0">
                <a:solidFill>
                  <a:srgbClr val="21FF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CalCulCenterCOORDMap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업데이트 함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A7EFC5-9923-6444-E1A7-890F9404FA39}"/>
              </a:ext>
            </a:extLst>
          </p:cNvPr>
          <p:cNvSpPr/>
          <p:nvPr/>
        </p:nvSpPr>
        <p:spPr>
          <a:xfrm>
            <a:off x="434736" y="5786306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285E6C0A-0E9E-3690-1F15-94C97205F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B7EAB8-69C1-0792-45C6-C63084FD4518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CEDC893-14DF-B135-EA83-22C97859A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434" y="2821411"/>
            <a:ext cx="5568300" cy="161037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AFCA636-3F24-699B-9B37-5D26EEA5E1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3300" y="3028768"/>
            <a:ext cx="6164834" cy="119565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695268" y="4137217"/>
            <a:ext cx="5085466" cy="2612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501361" y="3626595"/>
            <a:ext cx="5085466" cy="4315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69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건물 파괴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9794931A-6E8B-64AF-920F-ED930D0E70A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1469944"/>
            <a:ext cx="482835" cy="454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09F06-DCFF-AAF6-D32C-5DD5DBAC9B3C}"/>
              </a:ext>
            </a:extLst>
          </p:cNvPr>
          <p:cNvSpPr txBox="1"/>
          <p:nvPr/>
        </p:nvSpPr>
        <p:spPr>
          <a:xfrm>
            <a:off x="695268" y="1427596"/>
            <a:ext cx="2733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좌표 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Update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083DF53-3604-07CA-A640-0BDF46EE4ADC}"/>
              </a:ext>
            </a:extLst>
          </p:cNvPr>
          <p:cNvSpPr/>
          <p:nvPr/>
        </p:nvSpPr>
        <p:spPr>
          <a:xfrm>
            <a:off x="806149" y="6036096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C67933-8997-BE8A-BFDB-E9FA097A08CD}"/>
              </a:ext>
            </a:extLst>
          </p:cNvPr>
          <p:cNvSpPr txBox="1"/>
          <p:nvPr/>
        </p:nvSpPr>
        <p:spPr>
          <a:xfrm>
            <a:off x="1066680" y="5969489"/>
            <a:ext cx="8187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삭제하고자 하는 건물 사이즈 만큼 좌표의 값을 업데이트 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54457B-1AEF-F203-8D4C-34C4736EC7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149" y="2384916"/>
            <a:ext cx="6335009" cy="2686425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466E317-6FF3-8651-78FF-75504A71D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040936"/>
              </p:ext>
            </p:extLst>
          </p:nvPr>
        </p:nvGraphicFramePr>
        <p:xfrm>
          <a:off x="7880373" y="2801028"/>
          <a:ext cx="3408680" cy="1854200"/>
        </p:xfrm>
        <a:graphic>
          <a:graphicData uri="http://schemas.openxmlformats.org/drawingml/2006/table">
            <a:tbl>
              <a:tblPr firstCol="1" bandRow="1">
                <a:tableStyleId>{F5AB1C69-6EDB-4FF4-983F-18BD219EF322}</a:tableStyleId>
              </a:tblPr>
              <a:tblGrid>
                <a:gridCol w="1049528">
                  <a:extLst>
                    <a:ext uri="{9D8B030D-6E8A-4147-A177-3AD203B41FA5}">
                      <a16:colId xmlns:a16="http://schemas.microsoft.com/office/drawing/2014/main" val="3741400023"/>
                    </a:ext>
                  </a:extLst>
                </a:gridCol>
                <a:gridCol w="2359152">
                  <a:extLst>
                    <a:ext uri="{9D8B030D-6E8A-4147-A177-3AD203B41FA5}">
                      <a16:colId xmlns:a16="http://schemas.microsoft.com/office/drawing/2014/main" val="28783934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StartX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078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StartY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020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Size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826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Color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 (</a:t>
                      </a:r>
                      <a:r>
                        <a:rPr lang="ko-KR" altLang="en-US" dirty="0"/>
                        <a:t>검정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238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Info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 (</a:t>
                      </a:r>
                      <a:r>
                        <a:rPr lang="ko-KR" altLang="en-US" dirty="0"/>
                        <a:t>건설 가능 좌표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732859"/>
                  </a:ext>
                </a:extLst>
              </a:tr>
            </a:tbl>
          </a:graphicData>
        </a:graphic>
      </p:graphicFrame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12B0CA63-D26A-C221-6184-111C170D5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F4750-F0D0-3342-3095-64DBC589FB18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324829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뉴스탭</a:t>
            </a:r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관리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9794931A-6E8B-64AF-920F-ED930D0E70A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1469944"/>
            <a:ext cx="482835" cy="454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09F06-DCFF-AAF6-D32C-5DD5DBAC9B3C}"/>
              </a:ext>
            </a:extLst>
          </p:cNvPr>
          <p:cNvSpPr txBox="1"/>
          <p:nvPr/>
        </p:nvSpPr>
        <p:spPr>
          <a:xfrm>
            <a:off x="695268" y="1427596"/>
            <a:ext cx="3090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뉴스 추가 및 출력</a:t>
            </a:r>
            <a:endParaRPr lang="en-US" altLang="ko-KR" sz="2400" dirty="0">
              <a:solidFill>
                <a:schemeClr val="bg1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083DF53-3604-07CA-A640-0BDF46EE4ADC}"/>
              </a:ext>
            </a:extLst>
          </p:cNvPr>
          <p:cNvSpPr/>
          <p:nvPr/>
        </p:nvSpPr>
        <p:spPr>
          <a:xfrm>
            <a:off x="695268" y="5550839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C67933-8997-BE8A-BFDB-E9FA097A08CD}"/>
              </a:ext>
            </a:extLst>
          </p:cNvPr>
          <p:cNvSpPr txBox="1"/>
          <p:nvPr/>
        </p:nvSpPr>
        <p:spPr>
          <a:xfrm>
            <a:off x="955798" y="5484232"/>
            <a:ext cx="9962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분야에 맞는 뉴스를 벡터에 넣어 저장함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(pair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두 번째 인자는 텍스트 색깔을 담당함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CD8BF59-335E-F705-0A74-AEEDDD7B6F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851" y="2437314"/>
            <a:ext cx="5229368" cy="23769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67E9F98-369A-CFFB-CDA1-04D72A6C4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0592" y="1296989"/>
            <a:ext cx="7765355" cy="81221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9796BF3-1027-BA76-0B3A-B42040EDF8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2388" y="2238661"/>
            <a:ext cx="5465761" cy="303094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1213B32-FBC5-146E-E135-6B1B435E67E9}"/>
              </a:ext>
            </a:extLst>
          </p:cNvPr>
          <p:cNvSpPr/>
          <p:nvPr/>
        </p:nvSpPr>
        <p:spPr>
          <a:xfrm>
            <a:off x="695268" y="6515437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B54C29-9E89-CF24-9874-4C49B97B6046}"/>
              </a:ext>
            </a:extLst>
          </p:cNvPr>
          <p:cNvSpPr txBox="1"/>
          <p:nvPr/>
        </p:nvSpPr>
        <p:spPr>
          <a:xfrm>
            <a:off x="955798" y="6448830"/>
            <a:ext cx="9962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뉴스는 </a:t>
            </a:r>
            <a:r>
              <a:rPr lang="en-US" altLang="ko-KR" dirty="0" err="1">
                <a:solidFill>
                  <a:srgbClr val="21FF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NewsQ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넣고 새로운 날이 시작되면 모두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pop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하여 </a:t>
            </a:r>
            <a:r>
              <a:rPr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뉴스탭에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출력 함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23B6253-4C5A-CF19-8672-D791C31EF2A9}"/>
              </a:ext>
            </a:extLst>
          </p:cNvPr>
          <p:cNvSpPr/>
          <p:nvPr/>
        </p:nvSpPr>
        <p:spPr>
          <a:xfrm>
            <a:off x="695268" y="6012909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8CAC95-DD9B-4446-2E8D-AFB6A6495F2D}"/>
              </a:ext>
            </a:extLst>
          </p:cNvPr>
          <p:cNvSpPr txBox="1"/>
          <p:nvPr/>
        </p:nvSpPr>
        <p:spPr>
          <a:xfrm>
            <a:off x="955798" y="5946302"/>
            <a:ext cx="9962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분야별 뉴스의 개수는 보통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개이며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개중 랜덤으로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push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됨</a:t>
            </a: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ACECA0B9-091B-F1ED-050E-A884F3076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63020C-EC43-A8B0-09DC-A715EBCD2AEB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10283776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00EE7DE-E2E7-2569-4BC2-08BDD23341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362612"/>
              </p:ext>
            </p:extLst>
          </p:nvPr>
        </p:nvGraphicFramePr>
        <p:xfrm>
          <a:off x="155448" y="1355769"/>
          <a:ext cx="11786616" cy="5529029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796405">
                  <a:extLst>
                    <a:ext uri="{9D8B030D-6E8A-4147-A177-3AD203B41FA5}">
                      <a16:colId xmlns:a16="http://schemas.microsoft.com/office/drawing/2014/main" val="1833941899"/>
                    </a:ext>
                  </a:extLst>
                </a:gridCol>
                <a:gridCol w="1427173">
                  <a:extLst>
                    <a:ext uri="{9D8B030D-6E8A-4147-A177-3AD203B41FA5}">
                      <a16:colId xmlns:a16="http://schemas.microsoft.com/office/drawing/2014/main" val="3624278209"/>
                    </a:ext>
                  </a:extLst>
                </a:gridCol>
                <a:gridCol w="1427173">
                  <a:extLst>
                    <a:ext uri="{9D8B030D-6E8A-4147-A177-3AD203B41FA5}">
                      <a16:colId xmlns:a16="http://schemas.microsoft.com/office/drawing/2014/main" val="2044619434"/>
                    </a:ext>
                  </a:extLst>
                </a:gridCol>
                <a:gridCol w="1427173">
                  <a:extLst>
                    <a:ext uri="{9D8B030D-6E8A-4147-A177-3AD203B41FA5}">
                      <a16:colId xmlns:a16="http://schemas.microsoft.com/office/drawing/2014/main" val="2775338813"/>
                    </a:ext>
                  </a:extLst>
                </a:gridCol>
                <a:gridCol w="1427173">
                  <a:extLst>
                    <a:ext uri="{9D8B030D-6E8A-4147-A177-3AD203B41FA5}">
                      <a16:colId xmlns:a16="http://schemas.microsoft.com/office/drawing/2014/main" val="2012166474"/>
                    </a:ext>
                  </a:extLst>
                </a:gridCol>
                <a:gridCol w="1427173">
                  <a:extLst>
                    <a:ext uri="{9D8B030D-6E8A-4147-A177-3AD203B41FA5}">
                      <a16:colId xmlns:a16="http://schemas.microsoft.com/office/drawing/2014/main" val="3587927946"/>
                    </a:ext>
                  </a:extLst>
                </a:gridCol>
                <a:gridCol w="1427173">
                  <a:extLst>
                    <a:ext uri="{9D8B030D-6E8A-4147-A177-3AD203B41FA5}">
                      <a16:colId xmlns:a16="http://schemas.microsoft.com/office/drawing/2014/main" val="3880390856"/>
                    </a:ext>
                  </a:extLst>
                </a:gridCol>
                <a:gridCol w="1427173">
                  <a:extLst>
                    <a:ext uri="{9D8B030D-6E8A-4147-A177-3AD203B41FA5}">
                      <a16:colId xmlns:a16="http://schemas.microsoft.com/office/drawing/2014/main" val="2395403056"/>
                    </a:ext>
                  </a:extLst>
                </a:gridCol>
              </a:tblGrid>
              <a:tr h="502639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2024.04.15(</a:t>
                      </a:r>
                      <a:r>
                        <a:rPr lang="ko-KR" altLang="en-US" sz="1400" dirty="0"/>
                        <a:t>월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2024.04.16(</a:t>
                      </a:r>
                      <a:r>
                        <a:rPr lang="ko-KR" altLang="en-US" sz="1400" dirty="0"/>
                        <a:t>화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2024.04.17(</a:t>
                      </a:r>
                      <a:r>
                        <a:rPr lang="ko-KR" altLang="en-US" sz="1400" dirty="0"/>
                        <a:t>수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2024.04.18(</a:t>
                      </a:r>
                      <a:r>
                        <a:rPr lang="ko-KR" altLang="en-US" sz="1400" dirty="0"/>
                        <a:t>목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2024.04.19(</a:t>
                      </a:r>
                      <a:r>
                        <a:rPr lang="ko-KR" altLang="en-US" sz="1400" dirty="0"/>
                        <a:t>금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2024.04.20(</a:t>
                      </a:r>
                      <a:r>
                        <a:rPr lang="ko-KR" altLang="en-US" sz="1400" dirty="0"/>
                        <a:t>토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2024.04.21(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541906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게임 기획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497193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이미지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00218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UI Figma </a:t>
                      </a:r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530171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Start Scene </a:t>
                      </a:r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964202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건설 메뉴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02695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랜덤 맵 생성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887592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Preveiw</a:t>
                      </a:r>
                      <a:r>
                        <a:rPr lang="en-US" altLang="ko-KR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 Scene </a:t>
                      </a:r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0860952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Select Scene </a:t>
                      </a:r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94162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건물 건설</a:t>
                      </a:r>
                      <a:r>
                        <a:rPr lang="en-US" altLang="ko-KR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 </a:t>
                      </a:r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426089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Info </a:t>
                      </a:r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 </a:t>
                      </a:r>
                      <a:r>
                        <a:rPr lang="en-US" altLang="ko-KR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&amp;</a:t>
                      </a:r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 </a:t>
                      </a:r>
                      <a:r>
                        <a:rPr lang="en-US" altLang="ko-KR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News</a:t>
                      </a:r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 관련</a:t>
                      </a:r>
                      <a:endParaRPr lang="en-US" altLang="ko-KR" sz="1200" dirty="0">
                        <a:latin typeface="스스로넷 설립체" panose="00000500000000000000" pitchFamily="2" charset="-127"/>
                        <a:ea typeface="스스로넷 설립체" panose="00000500000000000000" pitchFamily="2" charset="-127"/>
                      </a:endParaRPr>
                    </a:p>
                    <a:p>
                      <a:pPr latinLnBrk="1"/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탭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529200"/>
                  </a:ext>
                </a:extLst>
              </a:tr>
            </a:tbl>
          </a:graphicData>
        </a:graphic>
      </p:graphicFrame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FCCEFBA0-291A-9011-9095-04C9A6A9A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58158" y="6582239"/>
            <a:ext cx="2743200" cy="365125"/>
          </a:xfrm>
        </p:spPr>
        <p:txBody>
          <a:bodyPr/>
          <a:lstStyle/>
          <a:p>
            <a:fld id="{9FB96C6B-37B8-49C0-980A-2E92C0E65626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166DEC-799D-2064-6235-9779CDD51BDB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7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41161639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00EE7DE-E2E7-2569-4BC2-08BDD23341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739137"/>
              </p:ext>
            </p:extLst>
          </p:nvPr>
        </p:nvGraphicFramePr>
        <p:xfrm>
          <a:off x="202691" y="1999607"/>
          <a:ext cx="11786616" cy="4021112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309624">
                  <a:extLst>
                    <a:ext uri="{9D8B030D-6E8A-4147-A177-3AD203B41FA5}">
                      <a16:colId xmlns:a16="http://schemas.microsoft.com/office/drawing/2014/main" val="1833941899"/>
                    </a:ext>
                  </a:extLst>
                </a:gridCol>
                <a:gridCol w="1309624">
                  <a:extLst>
                    <a:ext uri="{9D8B030D-6E8A-4147-A177-3AD203B41FA5}">
                      <a16:colId xmlns:a16="http://schemas.microsoft.com/office/drawing/2014/main" val="3624278209"/>
                    </a:ext>
                  </a:extLst>
                </a:gridCol>
                <a:gridCol w="1309624">
                  <a:extLst>
                    <a:ext uri="{9D8B030D-6E8A-4147-A177-3AD203B41FA5}">
                      <a16:colId xmlns:a16="http://schemas.microsoft.com/office/drawing/2014/main" val="2044619434"/>
                    </a:ext>
                  </a:extLst>
                </a:gridCol>
                <a:gridCol w="1309624">
                  <a:extLst>
                    <a:ext uri="{9D8B030D-6E8A-4147-A177-3AD203B41FA5}">
                      <a16:colId xmlns:a16="http://schemas.microsoft.com/office/drawing/2014/main" val="2775338813"/>
                    </a:ext>
                  </a:extLst>
                </a:gridCol>
                <a:gridCol w="1309624">
                  <a:extLst>
                    <a:ext uri="{9D8B030D-6E8A-4147-A177-3AD203B41FA5}">
                      <a16:colId xmlns:a16="http://schemas.microsoft.com/office/drawing/2014/main" val="2012166474"/>
                    </a:ext>
                  </a:extLst>
                </a:gridCol>
                <a:gridCol w="1309624">
                  <a:extLst>
                    <a:ext uri="{9D8B030D-6E8A-4147-A177-3AD203B41FA5}">
                      <a16:colId xmlns:a16="http://schemas.microsoft.com/office/drawing/2014/main" val="3587927946"/>
                    </a:ext>
                  </a:extLst>
                </a:gridCol>
                <a:gridCol w="1309624">
                  <a:extLst>
                    <a:ext uri="{9D8B030D-6E8A-4147-A177-3AD203B41FA5}">
                      <a16:colId xmlns:a16="http://schemas.microsoft.com/office/drawing/2014/main" val="3880390856"/>
                    </a:ext>
                  </a:extLst>
                </a:gridCol>
                <a:gridCol w="1309624">
                  <a:extLst>
                    <a:ext uri="{9D8B030D-6E8A-4147-A177-3AD203B41FA5}">
                      <a16:colId xmlns:a16="http://schemas.microsoft.com/office/drawing/2014/main" val="2395403056"/>
                    </a:ext>
                  </a:extLst>
                </a:gridCol>
                <a:gridCol w="1309624">
                  <a:extLst>
                    <a:ext uri="{9D8B030D-6E8A-4147-A177-3AD203B41FA5}">
                      <a16:colId xmlns:a16="http://schemas.microsoft.com/office/drawing/2014/main" val="3493123242"/>
                    </a:ext>
                  </a:extLst>
                </a:gridCol>
              </a:tblGrid>
              <a:tr h="502639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2024.04.22(</a:t>
                      </a:r>
                      <a:r>
                        <a:rPr lang="ko-KR" altLang="en-US" sz="1200" dirty="0"/>
                        <a:t>월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2024.04.23(</a:t>
                      </a:r>
                      <a:r>
                        <a:rPr lang="ko-KR" altLang="en-US" sz="1200" dirty="0"/>
                        <a:t>화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2024.04.24(</a:t>
                      </a:r>
                      <a:r>
                        <a:rPr lang="ko-KR" altLang="en-US" sz="1200" dirty="0"/>
                        <a:t>수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2024.04.25(</a:t>
                      </a:r>
                      <a:r>
                        <a:rPr lang="ko-KR" altLang="en-US" sz="1200" dirty="0"/>
                        <a:t>목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2024.04.26(</a:t>
                      </a:r>
                      <a:r>
                        <a:rPr lang="ko-KR" altLang="en-US" sz="1200" dirty="0"/>
                        <a:t>금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2024.04.27(</a:t>
                      </a:r>
                      <a:r>
                        <a:rPr lang="ko-KR" altLang="en-US" sz="1200" dirty="0"/>
                        <a:t>토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2024.04.28(</a:t>
                      </a:r>
                      <a:r>
                        <a:rPr lang="ko-KR" altLang="en-US" sz="1200" dirty="0"/>
                        <a:t>일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2024.04.29(</a:t>
                      </a:r>
                      <a:r>
                        <a:rPr lang="ko-KR" altLang="en-US" sz="1200" dirty="0"/>
                        <a:t>월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541906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Ending</a:t>
                      </a:r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 </a:t>
                      </a:r>
                      <a:r>
                        <a:rPr lang="en-US" altLang="ko-KR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Scene</a:t>
                      </a:r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497193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좀비 재난 발생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00218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배경 음악 및</a:t>
                      </a:r>
                      <a:endParaRPr lang="en-US" altLang="ko-KR" sz="1200" dirty="0">
                        <a:latin typeface="스스로넷 설립체" panose="00000500000000000000" pitchFamily="2" charset="-127"/>
                        <a:ea typeface="스스로넷 설립체" panose="00000500000000000000" pitchFamily="2" charset="-127"/>
                      </a:endParaRPr>
                    </a:p>
                    <a:p>
                      <a:pPr latinLnBrk="1"/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효과음 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530171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튜토리얼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964202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디버깅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02695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최종 기획서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887592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시연 영상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860952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3BEFAA8-FF13-1963-9E10-939ED2EEC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8FB1CE-2359-3AA3-350C-8C82C356D268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7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9232861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1143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언어 및 프로그램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0C2EEF5F-3BB5-8490-1774-2971BB8BB81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8" y="2429827"/>
            <a:ext cx="482835" cy="4544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54189A-8558-1D63-DC57-E8086E5169CE}"/>
              </a:ext>
            </a:extLst>
          </p:cNvPr>
          <p:cNvSpPr txBox="1"/>
          <p:nvPr/>
        </p:nvSpPr>
        <p:spPr>
          <a:xfrm>
            <a:off x="841572" y="2387479"/>
            <a:ext cx="1700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언어</a:t>
            </a:r>
            <a:endParaRPr lang="en-US" altLang="ko-KR" sz="2400" dirty="0">
              <a:solidFill>
                <a:schemeClr val="bg1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pic>
        <p:nvPicPr>
          <p:cNvPr id="5" name="그림 4" descr="그래픽, 상징, 로고, 스크린샷이(가) 표시된 사진&#10;&#10;자동 생성된 설명">
            <a:extLst>
              <a:ext uri="{FF2B5EF4-FFF2-40B4-BE49-F238E27FC236}">
                <a16:creationId xmlns:a16="http://schemas.microsoft.com/office/drawing/2014/main" id="{656B6E31-7F1B-C5A8-71EA-51B3BB5CBA7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356" y="2660667"/>
            <a:ext cx="3674189" cy="24494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2F12F4-343F-1CCD-8DED-8D833D5AE46F}"/>
              </a:ext>
            </a:extLst>
          </p:cNvPr>
          <p:cNvSpPr txBox="1"/>
          <p:nvPr/>
        </p:nvSpPr>
        <p:spPr>
          <a:xfrm>
            <a:off x="1322792" y="4829405"/>
            <a:ext cx="738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C++</a:t>
            </a:r>
          </a:p>
        </p:txBody>
      </p:sp>
      <p:pic>
        <p:nvPicPr>
          <p:cNvPr id="10" name="그림 9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12721620-5FAD-EADA-3FD6-A65039B49F4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821" y="2429827"/>
            <a:ext cx="482835" cy="4544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7B9FDFF-55A3-F491-C648-006ED2325BFA}"/>
              </a:ext>
            </a:extLst>
          </p:cNvPr>
          <p:cNvSpPr txBox="1"/>
          <p:nvPr/>
        </p:nvSpPr>
        <p:spPr>
          <a:xfrm>
            <a:off x="3909655" y="2387479"/>
            <a:ext cx="1700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IDE</a:t>
            </a:r>
          </a:p>
        </p:txBody>
      </p:sp>
      <p:pic>
        <p:nvPicPr>
          <p:cNvPr id="14" name="그림 13" descr="그래픽, 보라색, 다채로움, 라일락이(가) 표시된 사진&#10;&#10;자동 생성된 설명">
            <a:extLst>
              <a:ext uri="{FF2B5EF4-FFF2-40B4-BE49-F238E27FC236}">
                <a16:creationId xmlns:a16="http://schemas.microsoft.com/office/drawing/2014/main" id="{00CE8DB7-47F0-493F-1EB4-59473ACB8C27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690" y="2987113"/>
            <a:ext cx="2913805" cy="16390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73F7B4-BA15-8F39-AF02-2A0829B2CB58}"/>
              </a:ext>
            </a:extLst>
          </p:cNvPr>
          <p:cNvSpPr txBox="1"/>
          <p:nvPr/>
        </p:nvSpPr>
        <p:spPr>
          <a:xfrm>
            <a:off x="3699215" y="4812869"/>
            <a:ext cx="2121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Visual Studio</a:t>
            </a:r>
          </a:p>
        </p:txBody>
      </p:sp>
      <p:pic>
        <p:nvPicPr>
          <p:cNvPr id="22" name="그림 21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3B7E71A3-31B2-75E0-2F98-E72AF53ACBB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915" y="2434773"/>
            <a:ext cx="482835" cy="45443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4DE9686-861B-F5F8-EC5A-5B66FB639753}"/>
              </a:ext>
            </a:extLst>
          </p:cNvPr>
          <p:cNvSpPr txBox="1"/>
          <p:nvPr/>
        </p:nvSpPr>
        <p:spPr>
          <a:xfrm>
            <a:off x="7043749" y="2392425"/>
            <a:ext cx="1700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형상 관리</a:t>
            </a:r>
            <a:endParaRPr lang="en-US" altLang="ko-KR" sz="2400" dirty="0">
              <a:solidFill>
                <a:schemeClr val="bg1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pic>
        <p:nvPicPr>
          <p:cNvPr id="27" name="그림 26" descr="블랙, 어둠이(가) 표시된 사진&#10;&#10;자동 생성된 설명">
            <a:extLst>
              <a:ext uri="{FF2B5EF4-FFF2-40B4-BE49-F238E27FC236}">
                <a16:creationId xmlns:a16="http://schemas.microsoft.com/office/drawing/2014/main" id="{F7CE7CBF-376C-97F1-7719-7010D74041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484" y="2987113"/>
            <a:ext cx="1700460" cy="170046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531FD88-C86F-6804-89F9-5FBF1E108DF6}"/>
              </a:ext>
            </a:extLst>
          </p:cNvPr>
          <p:cNvSpPr txBox="1"/>
          <p:nvPr/>
        </p:nvSpPr>
        <p:spPr>
          <a:xfrm>
            <a:off x="7126380" y="4808604"/>
            <a:ext cx="1198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GitHub</a:t>
            </a:r>
          </a:p>
        </p:txBody>
      </p:sp>
      <p:pic>
        <p:nvPicPr>
          <p:cNvPr id="31" name="그림 30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5602F476-F922-04C7-E2BD-1B0618B3442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742" y="2429827"/>
            <a:ext cx="482835" cy="45443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E09964E-AFAE-0806-23B9-9CCC82AC3ACC}"/>
              </a:ext>
            </a:extLst>
          </p:cNvPr>
          <p:cNvSpPr txBox="1"/>
          <p:nvPr/>
        </p:nvSpPr>
        <p:spPr>
          <a:xfrm>
            <a:off x="9942576" y="2387479"/>
            <a:ext cx="1700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UI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툴</a:t>
            </a:r>
            <a:endParaRPr lang="en-US" altLang="ko-KR" sz="2400" dirty="0">
              <a:solidFill>
                <a:schemeClr val="bg1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pic>
        <p:nvPicPr>
          <p:cNvPr id="34" name="그림 33" descr="다채로움, 그래픽, 원, 그래픽 디자인이(가) 표시된 사진&#10;&#10;자동 생성된 설명">
            <a:extLst>
              <a:ext uri="{FF2B5EF4-FFF2-40B4-BE49-F238E27FC236}">
                <a16:creationId xmlns:a16="http://schemas.microsoft.com/office/drawing/2014/main" id="{6AADFCF3-7845-E4B2-FF0D-8D7ED356869D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780" y="3045005"/>
            <a:ext cx="1095265" cy="164256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657095A-EB27-3077-44F8-5C2E66502959}"/>
              </a:ext>
            </a:extLst>
          </p:cNvPr>
          <p:cNvSpPr txBox="1"/>
          <p:nvPr/>
        </p:nvSpPr>
        <p:spPr>
          <a:xfrm>
            <a:off x="10245173" y="4780202"/>
            <a:ext cx="1095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Figma</a:t>
            </a:r>
          </a:p>
        </p:txBody>
      </p:sp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47C8E32D-D925-63C3-9DE2-3D5CEC046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7734E8-B5BB-F4D1-1897-A12DC93FBC3F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8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929809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AC2DE9-1B7E-E958-7404-026B519B7D93}"/>
              </a:ext>
            </a:extLst>
          </p:cNvPr>
          <p:cNvSpPr/>
          <p:nvPr/>
        </p:nvSpPr>
        <p:spPr>
          <a:xfrm>
            <a:off x="-120073" y="-83126"/>
            <a:ext cx="12422909" cy="7010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47017"/>
            <a:ext cx="26641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76F0E7D-FF85-F213-2ECD-636E0ABDC201}"/>
              </a:ext>
            </a:extLst>
          </p:cNvPr>
          <p:cNvSpPr txBox="1"/>
          <p:nvPr/>
        </p:nvSpPr>
        <p:spPr>
          <a:xfrm>
            <a:off x="7937551" y="4460362"/>
            <a:ext cx="24604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女神転生</a:t>
            </a:r>
            <a:endParaRPr lang="en-US" altLang="ko-KR" sz="2400" dirty="0">
              <a:solidFill>
                <a:srgbClr val="21FF46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  <a:p>
            <a:pPr algn="ctr"/>
            <a:r>
              <a:rPr lang="en-US" altLang="ko-KR" sz="24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(ATLUS, 1987)</a:t>
            </a:r>
            <a:endParaRPr lang="ko-KR" altLang="en-US" sz="2400" dirty="0">
              <a:solidFill>
                <a:srgbClr val="21FF46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89C0A0-4378-1B49-3F9D-36E2BEBB117B}"/>
              </a:ext>
            </a:extLst>
          </p:cNvPr>
          <p:cNvSpPr txBox="1"/>
          <p:nvPr/>
        </p:nvSpPr>
        <p:spPr>
          <a:xfrm>
            <a:off x="395143" y="5627834"/>
            <a:ext cx="4928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FF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90</a:t>
            </a:r>
            <a:r>
              <a:rPr lang="ko-KR" altLang="en-US" sz="2400" dirty="0">
                <a:solidFill>
                  <a:srgbClr val="FFFF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년대 </a:t>
            </a:r>
            <a:r>
              <a:rPr lang="ko-KR" altLang="en-US" sz="2400" dirty="0" err="1">
                <a:solidFill>
                  <a:srgbClr val="FFFF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사이버펑크</a:t>
            </a:r>
            <a:r>
              <a:rPr lang="ko-KR" altLang="en-US" sz="2400" dirty="0">
                <a:solidFill>
                  <a:srgbClr val="FFFF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디스토피아</a:t>
            </a:r>
            <a:r>
              <a:rPr lang="ko-KR" altLang="en-US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분위기를</a:t>
            </a:r>
            <a:endParaRPr lang="en-US" altLang="ko-KR" sz="24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내고 싶어서 참고한 작품</a:t>
            </a:r>
            <a:r>
              <a:rPr lang="en-US" altLang="ko-KR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</a:p>
        </p:txBody>
      </p:sp>
      <p:pic>
        <p:nvPicPr>
          <p:cNvPr id="5" name="그림 4" descr="만화 영화, 소설, 일러스트레이션, 애니메이션이(가) 표시된 사진&#10;&#10;자동 생성된 설명">
            <a:extLst>
              <a:ext uri="{FF2B5EF4-FFF2-40B4-BE49-F238E27FC236}">
                <a16:creationId xmlns:a16="http://schemas.microsoft.com/office/drawing/2014/main" id="{221DD0EE-5EA6-A137-9834-84F35E4F5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23" y="1896539"/>
            <a:ext cx="3807403" cy="2182181"/>
          </a:xfrm>
          <a:prstGeom prst="rect">
            <a:avLst/>
          </a:prstGeom>
        </p:spPr>
      </p:pic>
      <p:pic>
        <p:nvPicPr>
          <p:cNvPr id="9" name="그림 8" descr="텍스트, 스크린샷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735AC06E-2998-2D1B-CF85-68897DF136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5" r="14015"/>
          <a:stretch/>
        </p:blipFill>
        <p:spPr>
          <a:xfrm>
            <a:off x="7418376" y="1566641"/>
            <a:ext cx="3498850" cy="27049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90DBA0-AF75-B3AC-7690-6723B91C0594}"/>
              </a:ext>
            </a:extLst>
          </p:cNvPr>
          <p:cNvSpPr txBox="1"/>
          <p:nvPr/>
        </p:nvSpPr>
        <p:spPr>
          <a:xfrm>
            <a:off x="1076476" y="4573893"/>
            <a:ext cx="3586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Yuppie Psycho</a:t>
            </a:r>
          </a:p>
          <a:p>
            <a:pPr algn="ctr"/>
            <a:r>
              <a:rPr lang="en-US" altLang="ko-KR" sz="24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(Baroque Decay, 2019)</a:t>
            </a:r>
            <a:endParaRPr lang="ko-KR" altLang="en-US" sz="2400" dirty="0">
              <a:solidFill>
                <a:srgbClr val="21FF46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380665-CE4D-11E2-1384-E9817D81CF94}"/>
              </a:ext>
            </a:extLst>
          </p:cNvPr>
          <p:cNvSpPr txBox="1"/>
          <p:nvPr/>
        </p:nvSpPr>
        <p:spPr>
          <a:xfrm>
            <a:off x="6703561" y="5509152"/>
            <a:ext cx="49284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실제 </a:t>
            </a:r>
            <a:r>
              <a:rPr lang="en-US" altLang="ko-KR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90</a:t>
            </a:r>
            <a:r>
              <a:rPr lang="ko-KR" altLang="en-US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년대 전 후 게임 중</a:t>
            </a:r>
            <a:endParaRPr lang="en-US" altLang="ko-KR" sz="24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어두운 분위기를 가진 게임</a:t>
            </a:r>
            <a:endParaRPr lang="en-US" altLang="ko-KR" sz="24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</a:t>
            </a:r>
            <a:r>
              <a:rPr lang="ko-KR" altLang="en-US" sz="2400" dirty="0" err="1">
                <a:solidFill>
                  <a:srgbClr val="FFFF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인게임</a:t>
            </a:r>
            <a:r>
              <a:rPr lang="ko-KR" altLang="en-US" sz="2400" dirty="0">
                <a:solidFill>
                  <a:srgbClr val="FFFF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음악 사용</a:t>
            </a:r>
            <a:r>
              <a:rPr lang="en-US" altLang="ko-KR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DD19644E-CC3E-1120-BB7B-F2A4C53D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EC85DC-9A31-E9B2-43E5-22E733EF98C3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2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4288198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AC2DE9-1B7E-E958-7404-026B519B7D93}"/>
              </a:ext>
            </a:extLst>
          </p:cNvPr>
          <p:cNvSpPr/>
          <p:nvPr/>
        </p:nvSpPr>
        <p:spPr>
          <a:xfrm>
            <a:off x="-120073" y="-83126"/>
            <a:ext cx="12422909" cy="7010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47017"/>
            <a:ext cx="2824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파워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스크린샷, 멀티미디어 소프트웨어, 그래픽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2C7D1B32-8744-634A-7801-E15B94288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34" y="2695927"/>
            <a:ext cx="4956766" cy="275752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CD2EBFE-A31A-D90B-ACA0-AADA8D1CFBA3}"/>
              </a:ext>
            </a:extLst>
          </p:cNvPr>
          <p:cNvSpPr/>
          <p:nvPr/>
        </p:nvSpPr>
        <p:spPr>
          <a:xfrm>
            <a:off x="2521057" y="4919499"/>
            <a:ext cx="1478289" cy="5182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스크린샷, 멀티미디어 소프트웨어, 그래픽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BF99A098-3090-7C4F-2856-B82439DEB8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79" t="81129" r="21028"/>
          <a:stretch/>
        </p:blipFill>
        <p:spPr>
          <a:xfrm>
            <a:off x="5911744" y="2329750"/>
            <a:ext cx="5426364" cy="16327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EFF45F8-0F37-352A-B699-86F1D57E3FB7}"/>
              </a:ext>
            </a:extLst>
          </p:cNvPr>
          <p:cNvSpPr/>
          <p:nvPr/>
        </p:nvSpPr>
        <p:spPr>
          <a:xfrm>
            <a:off x="5911744" y="2329749"/>
            <a:ext cx="5426364" cy="16326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77784A9-24CD-D1DD-1628-28F70E07233F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3999346" y="3146099"/>
            <a:ext cx="1912398" cy="18248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8196572-E01F-C8E9-DC06-63946A99D646}"/>
              </a:ext>
            </a:extLst>
          </p:cNvPr>
          <p:cNvSpPr txBox="1"/>
          <p:nvPr/>
        </p:nvSpPr>
        <p:spPr>
          <a:xfrm>
            <a:off x="932160" y="2165430"/>
            <a:ext cx="3359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1999: ANOMIE </a:t>
            </a:r>
            <a:r>
              <a:rPr lang="ko-KR" altLang="en-US" sz="2000" dirty="0" err="1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인게임</a:t>
            </a:r>
            <a:r>
              <a:rPr lang="ko-KR" altLang="en-US" sz="20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 화면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59E302-5D49-B38B-4C5C-2D740FAA33EB}"/>
              </a:ext>
            </a:extLst>
          </p:cNvPr>
          <p:cNvSpPr txBox="1"/>
          <p:nvPr/>
        </p:nvSpPr>
        <p:spPr>
          <a:xfrm>
            <a:off x="5917516" y="4276912"/>
            <a:ext cx="6067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FF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“</a:t>
            </a:r>
            <a:r>
              <a:rPr lang="ko-KR" altLang="en-US" sz="2000" dirty="0">
                <a:solidFill>
                  <a:srgbClr val="FFFF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파워</a:t>
            </a:r>
            <a:r>
              <a:rPr lang="en-US" altLang="ko-KR" sz="2000" dirty="0">
                <a:solidFill>
                  <a:srgbClr val="FFFF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”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라고 불리는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민심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00EA2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군사력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종교권위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 존재함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E0AB053-42B7-B57D-0CD2-751A033449DE}"/>
              </a:ext>
            </a:extLst>
          </p:cNvPr>
          <p:cNvSpPr/>
          <p:nvPr/>
        </p:nvSpPr>
        <p:spPr>
          <a:xfrm>
            <a:off x="5686607" y="4384603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DEF2DC-E008-24AF-789E-349DC727F058}"/>
              </a:ext>
            </a:extLst>
          </p:cNvPr>
          <p:cNvSpPr txBox="1"/>
          <p:nvPr/>
        </p:nvSpPr>
        <p:spPr>
          <a:xfrm>
            <a:off x="5713204" y="4879027"/>
            <a:ext cx="5309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정부 예산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돈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과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파워의 밸런스를 유지하는 것이 핵심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94C38C1-C811-478D-48B1-37B1E53C65C7}"/>
              </a:ext>
            </a:extLst>
          </p:cNvPr>
          <p:cNvSpPr/>
          <p:nvPr/>
        </p:nvSpPr>
        <p:spPr>
          <a:xfrm>
            <a:off x="5686607" y="4986718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6F85B4-AB94-6FE6-5D95-8AB75E5CCF46}"/>
              </a:ext>
            </a:extLst>
          </p:cNvPr>
          <p:cNvSpPr txBox="1"/>
          <p:nvPr/>
        </p:nvSpPr>
        <p:spPr>
          <a:xfrm>
            <a:off x="5713204" y="5453457"/>
            <a:ext cx="2479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초기 파워는 모두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50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A7A6D13-2119-4FC1-2CB1-482377B5BBAA}"/>
              </a:ext>
            </a:extLst>
          </p:cNvPr>
          <p:cNvSpPr/>
          <p:nvPr/>
        </p:nvSpPr>
        <p:spPr>
          <a:xfrm>
            <a:off x="5686607" y="5561148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AF1B08F5-1348-0EA3-4E3D-7F4AE6267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7F4000-E51A-8A5E-A320-236E13699D60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3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3097318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AC2DE9-1B7E-E958-7404-026B519B7D93}"/>
              </a:ext>
            </a:extLst>
          </p:cNvPr>
          <p:cNvSpPr/>
          <p:nvPr/>
        </p:nvSpPr>
        <p:spPr>
          <a:xfrm>
            <a:off x="-120073" y="-83126"/>
            <a:ext cx="12422909" cy="7010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4" y="247017"/>
            <a:ext cx="38618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뉴스탭</a:t>
            </a:r>
            <a:endParaRPr lang="ko-KR" altLang="en-US" sz="4400" dirty="0">
              <a:solidFill>
                <a:srgbClr val="21FF46"/>
              </a:solidFill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스크린샷, 멀티미디어 소프트웨어, 그래픽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2C7D1B32-8744-634A-7801-E15B94288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81" y="2695925"/>
            <a:ext cx="5051554" cy="281026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CD2EBFE-A31A-D90B-ACA0-AADA8D1CFBA3}"/>
              </a:ext>
            </a:extLst>
          </p:cNvPr>
          <p:cNvSpPr/>
          <p:nvPr/>
        </p:nvSpPr>
        <p:spPr>
          <a:xfrm>
            <a:off x="4085198" y="2686691"/>
            <a:ext cx="1176537" cy="9514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77784A9-24CD-D1DD-1628-28F70E07233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 flipV="1">
            <a:off x="5261735" y="2968528"/>
            <a:ext cx="1883443" cy="19387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8196572-E01F-C8E9-DC06-63946A99D646}"/>
              </a:ext>
            </a:extLst>
          </p:cNvPr>
          <p:cNvSpPr txBox="1"/>
          <p:nvPr/>
        </p:nvSpPr>
        <p:spPr>
          <a:xfrm>
            <a:off x="885979" y="2165430"/>
            <a:ext cx="3359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1999: ANOMIE </a:t>
            </a:r>
            <a:r>
              <a:rPr lang="ko-KR" altLang="en-US" sz="2000" dirty="0" err="1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인게임</a:t>
            </a:r>
            <a:r>
              <a:rPr lang="ko-KR" altLang="en-US" sz="20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 화면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59E302-5D49-B38B-4C5C-2D740FAA33EB}"/>
              </a:ext>
            </a:extLst>
          </p:cNvPr>
          <p:cNvSpPr txBox="1"/>
          <p:nvPr/>
        </p:nvSpPr>
        <p:spPr>
          <a:xfrm>
            <a:off x="5917516" y="4554955"/>
            <a:ext cx="6067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전날의 행동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엔딩 경고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좀비 발생 등의 </a:t>
            </a:r>
            <a:r>
              <a:rPr lang="ko-KR" altLang="en-US" sz="2000" dirty="0">
                <a:solidFill>
                  <a:srgbClr val="FFFF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정보를 알려주는 </a:t>
            </a:r>
            <a:r>
              <a:rPr lang="ko-KR" altLang="en-US" sz="2000" dirty="0" err="1">
                <a:solidFill>
                  <a:srgbClr val="FFFF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뉴스탭</a:t>
            </a:r>
            <a:endParaRPr lang="en-US" altLang="ko-KR" sz="2000" dirty="0">
              <a:solidFill>
                <a:srgbClr val="FFFF00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E0AB053-42B7-B57D-0CD2-751A033449DE}"/>
              </a:ext>
            </a:extLst>
          </p:cNvPr>
          <p:cNvSpPr/>
          <p:nvPr/>
        </p:nvSpPr>
        <p:spPr>
          <a:xfrm>
            <a:off x="5686607" y="4662646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DEF2DC-E008-24AF-789E-349DC727F058}"/>
              </a:ext>
            </a:extLst>
          </p:cNvPr>
          <p:cNvSpPr txBox="1"/>
          <p:nvPr/>
        </p:nvSpPr>
        <p:spPr>
          <a:xfrm>
            <a:off x="5917516" y="5154982"/>
            <a:ext cx="5960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플레이어는 </a:t>
            </a:r>
            <a:r>
              <a:rPr lang="ko-KR" altLang="en-US" sz="200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특정 행동의 결과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엔딩 경고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좀비 발생 등의 정보는 </a:t>
            </a:r>
            <a:r>
              <a:rPr lang="ko-KR" altLang="en-US" sz="2000" dirty="0" err="1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뉴스탭을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통해서 알 수 있음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94C38C1-C811-478D-48B1-37B1E53C65C7}"/>
              </a:ext>
            </a:extLst>
          </p:cNvPr>
          <p:cNvSpPr/>
          <p:nvPr/>
        </p:nvSpPr>
        <p:spPr>
          <a:xfrm>
            <a:off x="5686607" y="5264761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스크린샷, 폰트, 디스플레이이(가) 표시된 사진&#10;&#10;자동 생성된 설명">
            <a:extLst>
              <a:ext uri="{FF2B5EF4-FFF2-40B4-BE49-F238E27FC236}">
                <a16:creationId xmlns:a16="http://schemas.microsoft.com/office/drawing/2014/main" id="{E0763589-BEC1-EE61-B967-74731C8BD0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109" y="1567782"/>
            <a:ext cx="3315163" cy="281026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EFF45F8-0F37-352A-B699-86F1D57E3FB7}"/>
              </a:ext>
            </a:extLst>
          </p:cNvPr>
          <p:cNvSpPr/>
          <p:nvPr/>
        </p:nvSpPr>
        <p:spPr>
          <a:xfrm>
            <a:off x="7145178" y="1563394"/>
            <a:ext cx="3315163" cy="28102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4A9FC371-B7F6-CB23-DDBC-9C4C4F40A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080FFE-2F87-F7E5-1288-8395A0B502BA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3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694246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AC2DE9-1B7E-E958-7404-026B519B7D93}"/>
              </a:ext>
            </a:extLst>
          </p:cNvPr>
          <p:cNvSpPr/>
          <p:nvPr/>
        </p:nvSpPr>
        <p:spPr>
          <a:xfrm>
            <a:off x="-120073" y="-83126"/>
            <a:ext cx="12422909" cy="7010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4" y="247017"/>
            <a:ext cx="4696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대통령의 권한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스크린샷, 멀티미디어 소프트웨어, 그래픽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2C7D1B32-8744-634A-7801-E15B94288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74" y="2695927"/>
            <a:ext cx="4931057" cy="274322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CD2EBFE-A31A-D90B-ACA0-AADA8D1CFBA3}"/>
              </a:ext>
            </a:extLst>
          </p:cNvPr>
          <p:cNvSpPr/>
          <p:nvPr/>
        </p:nvSpPr>
        <p:spPr>
          <a:xfrm>
            <a:off x="3952728" y="3623973"/>
            <a:ext cx="1085133" cy="19228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196572-E01F-C8E9-DC06-63946A99D646}"/>
              </a:ext>
            </a:extLst>
          </p:cNvPr>
          <p:cNvSpPr txBox="1"/>
          <p:nvPr/>
        </p:nvSpPr>
        <p:spPr>
          <a:xfrm>
            <a:off x="806149" y="2165430"/>
            <a:ext cx="3359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1999: ANOMIE </a:t>
            </a:r>
            <a:r>
              <a:rPr lang="ko-KR" altLang="en-US" sz="2000" dirty="0" err="1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인게임</a:t>
            </a:r>
            <a:r>
              <a:rPr lang="ko-KR" altLang="en-US" sz="20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 화면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59E302-5D49-B38B-4C5C-2D740FAA33EB}"/>
              </a:ext>
            </a:extLst>
          </p:cNvPr>
          <p:cNvSpPr txBox="1"/>
          <p:nvPr/>
        </p:nvSpPr>
        <p:spPr>
          <a:xfrm>
            <a:off x="5917516" y="5439160"/>
            <a:ext cx="6067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D44BFF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시민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00EA2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국방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7DFFFC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종교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와 관련하여 대통령이 행할 수 있는 권한이 존재</a:t>
            </a:r>
            <a:endParaRPr lang="en-US" altLang="ko-KR" sz="2000" dirty="0">
              <a:solidFill>
                <a:srgbClr val="FFFF00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E0AB053-42B7-B57D-0CD2-751A033449DE}"/>
              </a:ext>
            </a:extLst>
          </p:cNvPr>
          <p:cNvSpPr/>
          <p:nvPr/>
        </p:nvSpPr>
        <p:spPr>
          <a:xfrm>
            <a:off x="5686607" y="5546851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DEF2DC-E008-24AF-789E-349DC727F058}"/>
              </a:ext>
            </a:extLst>
          </p:cNvPr>
          <p:cNvSpPr txBox="1"/>
          <p:nvPr/>
        </p:nvSpPr>
        <p:spPr>
          <a:xfrm>
            <a:off x="5917516" y="6039187"/>
            <a:ext cx="5960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이는 돈과 파워를 조절하는 역할을 함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94C38C1-C811-478D-48B1-37B1E53C65C7}"/>
              </a:ext>
            </a:extLst>
          </p:cNvPr>
          <p:cNvSpPr/>
          <p:nvPr/>
        </p:nvSpPr>
        <p:spPr>
          <a:xfrm>
            <a:off x="5686607" y="6148966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스크린샷, 다채로움, 패턴, 그래픽이(가) 표시된 사진&#10;&#10;자동 생성된 설명">
            <a:extLst>
              <a:ext uri="{FF2B5EF4-FFF2-40B4-BE49-F238E27FC236}">
                <a16:creationId xmlns:a16="http://schemas.microsoft.com/office/drawing/2014/main" id="{4678E32D-71D9-FBEC-DF54-C1581BCB86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222" y="1283828"/>
            <a:ext cx="2263036" cy="387115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EFF45F8-0F37-352A-B699-86F1D57E3FB7}"/>
              </a:ext>
            </a:extLst>
          </p:cNvPr>
          <p:cNvSpPr/>
          <p:nvPr/>
        </p:nvSpPr>
        <p:spPr>
          <a:xfrm>
            <a:off x="8213747" y="1819565"/>
            <a:ext cx="1401308" cy="25315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77784A9-24CD-D1DD-1628-28F70E07233F}"/>
              </a:ext>
            </a:extLst>
          </p:cNvPr>
          <p:cNvCxnSpPr>
            <a:cxnSpLocks/>
          </p:cNvCxnSpPr>
          <p:nvPr/>
        </p:nvCxnSpPr>
        <p:spPr>
          <a:xfrm flipV="1">
            <a:off x="5037861" y="2695927"/>
            <a:ext cx="3175886" cy="18551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9A020E58-A0B3-2A3F-9CF3-440A26562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080B20-B052-334D-247E-91B61A5D8372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3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198167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AC2DE9-1B7E-E958-7404-026B519B7D93}"/>
              </a:ext>
            </a:extLst>
          </p:cNvPr>
          <p:cNvSpPr/>
          <p:nvPr/>
        </p:nvSpPr>
        <p:spPr>
          <a:xfrm>
            <a:off x="-120073" y="-73982"/>
            <a:ext cx="12422909" cy="7010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47017"/>
            <a:ext cx="458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대통령의 권한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B792F57-B804-6F74-B502-1EF15A196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236140"/>
              </p:ext>
            </p:extLst>
          </p:nvPr>
        </p:nvGraphicFramePr>
        <p:xfrm>
          <a:off x="96520" y="4949245"/>
          <a:ext cx="11785600" cy="1772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7600">
                  <a:extLst>
                    <a:ext uri="{9D8B030D-6E8A-4147-A177-3AD203B41FA5}">
                      <a16:colId xmlns:a16="http://schemas.microsoft.com/office/drawing/2014/main" val="1518734796"/>
                    </a:ext>
                  </a:extLst>
                </a:gridCol>
                <a:gridCol w="2567709">
                  <a:extLst>
                    <a:ext uri="{9D8B030D-6E8A-4147-A177-3AD203B41FA5}">
                      <a16:colId xmlns:a16="http://schemas.microsoft.com/office/drawing/2014/main" val="396625022"/>
                    </a:ext>
                  </a:extLst>
                </a:gridCol>
                <a:gridCol w="3163455">
                  <a:extLst>
                    <a:ext uri="{9D8B030D-6E8A-4147-A177-3AD203B41FA5}">
                      <a16:colId xmlns:a16="http://schemas.microsoft.com/office/drawing/2014/main" val="625149178"/>
                    </a:ext>
                  </a:extLst>
                </a:gridCol>
                <a:gridCol w="3315855">
                  <a:extLst>
                    <a:ext uri="{9D8B030D-6E8A-4147-A177-3AD203B41FA5}">
                      <a16:colId xmlns:a16="http://schemas.microsoft.com/office/drawing/2014/main" val="3401522382"/>
                    </a:ext>
                  </a:extLst>
                </a:gridCol>
                <a:gridCol w="1620981">
                  <a:extLst>
                    <a:ext uri="{9D8B030D-6E8A-4147-A177-3AD203B41FA5}">
                      <a16:colId xmlns:a16="http://schemas.microsoft.com/office/drawing/2014/main" val="2958745362"/>
                    </a:ext>
                  </a:extLst>
                </a:gridCol>
              </a:tblGrid>
              <a:tr h="4384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집단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제목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파워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비용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원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특이사항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432158"/>
                  </a:ext>
                </a:extLst>
              </a:tr>
              <a:tr h="444580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solidFill>
                          <a:srgbClr val="D44BFF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solidFill>
                          <a:srgbClr val="D44BFF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rgbClr val="D44BFF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시민</a:t>
                      </a: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강한 세금 </a:t>
                      </a:r>
                      <a:r>
                        <a:rPr lang="ko-KR" altLang="en-US" sz="1600" dirty="0" smtClean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추가 징수</a:t>
                      </a:r>
                      <a:endParaRPr lang="ko-KR" altLang="en-US" sz="1600" dirty="0">
                        <a:solidFill>
                          <a:srgbClr val="FF3737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-10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인구수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* 0.08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뉴스에 반영</a:t>
                      </a:r>
                    </a:p>
                  </a:txBody>
                  <a:tcPr>
                    <a:solidFill>
                      <a:srgbClr val="270B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478953"/>
                  </a:ext>
                </a:extLst>
              </a:tr>
              <a:tr h="4445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약한 세금 </a:t>
                      </a:r>
                      <a:r>
                        <a:rPr lang="ko-KR" altLang="en-US" sz="1600" dirty="0" smtClean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추가 징수</a:t>
                      </a:r>
                      <a:endParaRPr lang="ko-KR" altLang="en-US" sz="1600" dirty="0">
                        <a:solidFill>
                          <a:srgbClr val="FF3737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-5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인구수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* 0.05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뉴스에 반영</a:t>
                      </a:r>
                    </a:p>
                  </a:txBody>
                  <a:tcPr>
                    <a:solidFill>
                      <a:srgbClr val="270B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095166"/>
                  </a:ext>
                </a:extLst>
              </a:tr>
              <a:tr h="4445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rgbClr val="00B42B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복지 </a:t>
                      </a:r>
                      <a:r>
                        <a:rPr lang="ko-KR" altLang="en-US" sz="1600" dirty="0">
                          <a:solidFill>
                            <a:srgbClr val="00B42B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정책 시행</a:t>
                      </a: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+1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이상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2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이하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랜덤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-10,00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이상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30,000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미만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랜덤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뉴스에 반영</a:t>
                      </a:r>
                    </a:p>
                  </a:txBody>
                  <a:tcPr>
                    <a:solidFill>
                      <a:srgbClr val="270B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356719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EA52B6-E621-EDE2-8742-1A1E3449D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35F25-16AE-15E5-A3D0-86016FB61420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3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29" y="1528062"/>
            <a:ext cx="1761784" cy="319823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7" t="20100" r="14124" b="61016"/>
          <a:stretch/>
        </p:blipFill>
        <p:spPr>
          <a:xfrm>
            <a:off x="2225515" y="2410575"/>
            <a:ext cx="2668702" cy="128565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9" t="60556" r="16089" b="22705"/>
          <a:stretch/>
        </p:blipFill>
        <p:spPr>
          <a:xfrm>
            <a:off x="8750100" y="2406882"/>
            <a:ext cx="2995584" cy="1322579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7" t="40507" r="14374" b="42755"/>
          <a:stretch/>
        </p:blipFill>
        <p:spPr>
          <a:xfrm>
            <a:off x="5269419" y="2396525"/>
            <a:ext cx="3065417" cy="131375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6207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AC2DE9-1B7E-E958-7404-026B519B7D93}"/>
              </a:ext>
            </a:extLst>
          </p:cNvPr>
          <p:cNvSpPr/>
          <p:nvPr/>
        </p:nvSpPr>
        <p:spPr>
          <a:xfrm>
            <a:off x="-120073" y="-73982"/>
            <a:ext cx="12422909" cy="7010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47017"/>
            <a:ext cx="458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대통령의 권한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B792F57-B804-6F74-B502-1EF15A196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592206"/>
              </p:ext>
            </p:extLst>
          </p:nvPr>
        </p:nvGraphicFramePr>
        <p:xfrm>
          <a:off x="0" y="4298807"/>
          <a:ext cx="11785600" cy="2485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7600">
                  <a:extLst>
                    <a:ext uri="{9D8B030D-6E8A-4147-A177-3AD203B41FA5}">
                      <a16:colId xmlns:a16="http://schemas.microsoft.com/office/drawing/2014/main" val="1518734796"/>
                    </a:ext>
                  </a:extLst>
                </a:gridCol>
                <a:gridCol w="2567709">
                  <a:extLst>
                    <a:ext uri="{9D8B030D-6E8A-4147-A177-3AD203B41FA5}">
                      <a16:colId xmlns:a16="http://schemas.microsoft.com/office/drawing/2014/main" val="396625022"/>
                    </a:ext>
                  </a:extLst>
                </a:gridCol>
                <a:gridCol w="3163455">
                  <a:extLst>
                    <a:ext uri="{9D8B030D-6E8A-4147-A177-3AD203B41FA5}">
                      <a16:colId xmlns:a16="http://schemas.microsoft.com/office/drawing/2014/main" val="625149178"/>
                    </a:ext>
                  </a:extLst>
                </a:gridCol>
                <a:gridCol w="3315855">
                  <a:extLst>
                    <a:ext uri="{9D8B030D-6E8A-4147-A177-3AD203B41FA5}">
                      <a16:colId xmlns:a16="http://schemas.microsoft.com/office/drawing/2014/main" val="3401522382"/>
                    </a:ext>
                  </a:extLst>
                </a:gridCol>
                <a:gridCol w="1620981">
                  <a:extLst>
                    <a:ext uri="{9D8B030D-6E8A-4147-A177-3AD203B41FA5}">
                      <a16:colId xmlns:a16="http://schemas.microsoft.com/office/drawing/2014/main" val="2958745362"/>
                    </a:ext>
                  </a:extLst>
                </a:gridCol>
              </a:tblGrid>
              <a:tr h="4384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집단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제목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파워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비용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원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특이사항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432158"/>
                  </a:ext>
                </a:extLst>
              </a:tr>
              <a:tr h="444580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solidFill>
                          <a:srgbClr val="21FF46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solidFill>
                          <a:srgbClr val="21FF46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solidFill>
                          <a:srgbClr val="21FF46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rgbClr val="21FF46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국방</a:t>
                      </a: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군인 월급 삭감</a:t>
                      </a: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-20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인구수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* 0.5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뉴스에 반영</a:t>
                      </a:r>
                    </a:p>
                  </a:txBody>
                  <a:tcPr>
                    <a:solidFill>
                      <a:srgbClr val="042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062642"/>
                  </a:ext>
                </a:extLst>
              </a:tr>
              <a:tr h="4445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en-US" altLang="ko-KR" sz="1600" dirty="0">
                        <a:solidFill>
                          <a:srgbClr val="6169FF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latinLnBrk="1"/>
                      <a:r>
                        <a:rPr lang="ko-KR" altLang="en-US" sz="1600" dirty="0">
                          <a:solidFill>
                            <a:srgbClr val="6169FF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국방 프로파간다</a:t>
                      </a: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3/10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확률로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프로파간다 </a:t>
                      </a:r>
                      <a:r>
                        <a:rPr lang="ko-KR" altLang="en-US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실패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b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</a:b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-20 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군사력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), -20(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민심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-10,000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이상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30,000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미만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 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랜덤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뉴스에 반영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실패 뉴스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9597190"/>
                  </a:ext>
                </a:extLst>
              </a:tr>
              <a:tr h="4445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7/10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확률로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프로파간다 </a:t>
                      </a:r>
                      <a:r>
                        <a:rPr lang="ko-KR" altLang="en-US" sz="1600" dirty="0">
                          <a:solidFill>
                            <a:srgbClr val="21FF46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성공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b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</a:b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+7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이상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11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이하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랜덤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뉴스에 반영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성공 뉴스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412900"/>
                  </a:ext>
                </a:extLst>
              </a:tr>
              <a:tr h="4445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rgbClr val="00B42B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국방부 예산 확대</a:t>
                      </a: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+ 6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이상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8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이하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랜덤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-60,000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원이상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90,000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미만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랜덤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뉴스에 반영</a:t>
                      </a:r>
                    </a:p>
                  </a:txBody>
                  <a:tcPr>
                    <a:solidFill>
                      <a:srgbClr val="042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510622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EA52B6-E621-EDE2-8742-1A1E3449D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35F25-16AE-15E5-A3D0-86016FB61420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3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4" y="1336393"/>
            <a:ext cx="1581820" cy="28561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8" t="60306" r="15202" b="23008"/>
          <a:stretch/>
        </p:blipFill>
        <p:spPr>
          <a:xfrm>
            <a:off x="8520215" y="2073701"/>
            <a:ext cx="2913880" cy="1267374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0" t="40983" r="15667" b="40763"/>
          <a:stretch/>
        </p:blipFill>
        <p:spPr>
          <a:xfrm>
            <a:off x="5251720" y="2035071"/>
            <a:ext cx="2693634" cy="1306004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6" t="20720" r="20239" b="63449"/>
          <a:stretch/>
        </p:blipFill>
        <p:spPr>
          <a:xfrm>
            <a:off x="2020232" y="2166233"/>
            <a:ext cx="2656627" cy="1174842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70921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1003</TotalTime>
  <Words>2109</Words>
  <Application>Microsoft Office PowerPoint</Application>
  <PresentationFormat>와이드스크린</PresentationFormat>
  <Paragraphs>616</Paragraphs>
  <Slides>38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4" baseType="lpstr">
      <vt:lpstr>맑은 고딕</vt:lpstr>
      <vt:lpstr>강원교육모두 Bold</vt:lpstr>
      <vt:lpstr>DOSIyagiBoldface</vt:lpstr>
      <vt:lpstr>Arial</vt:lpstr>
      <vt:lpstr>스스로넷 설립체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오가을</dc:creator>
  <cp:lastModifiedBy>VR</cp:lastModifiedBy>
  <cp:revision>659</cp:revision>
  <dcterms:created xsi:type="dcterms:W3CDTF">2024-04-28T07:27:25Z</dcterms:created>
  <dcterms:modified xsi:type="dcterms:W3CDTF">2024-04-29T12:19:55Z</dcterms:modified>
</cp:coreProperties>
</file>